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486" r:id="rId2"/>
    <p:sldId id="580" r:id="rId3"/>
    <p:sldId id="577" r:id="rId4"/>
    <p:sldId id="600" r:id="rId5"/>
    <p:sldId id="584" r:id="rId6"/>
    <p:sldId id="601" r:id="rId7"/>
    <p:sldId id="581" r:id="rId8"/>
    <p:sldId id="587" r:id="rId9"/>
    <p:sldId id="603" r:id="rId10"/>
    <p:sldId id="588" r:id="rId11"/>
    <p:sldId id="561" r:id="rId12"/>
    <p:sldId id="590" r:id="rId13"/>
    <p:sldId id="594" r:id="rId14"/>
    <p:sldId id="582" r:id="rId15"/>
    <p:sldId id="593" r:id="rId16"/>
    <p:sldId id="591" r:id="rId17"/>
    <p:sldId id="519" r:id="rId18"/>
    <p:sldId id="604" r:id="rId19"/>
    <p:sldId id="523" r:id="rId20"/>
    <p:sldId id="599" r:id="rId21"/>
    <p:sldId id="596" r:id="rId22"/>
    <p:sldId id="598" r:id="rId23"/>
  </p:sldIdLst>
  <p:sldSz cx="12192000" cy="6858000"/>
  <p:notesSz cx="6858000" cy="9144000"/>
  <p:embeddedFontLst>
    <p:embeddedFont>
      <p:font typeface="KoPub돋움체_Pro Medium" panose="020B0600000101010101" charset="-127"/>
      <p:regular r:id="rId25"/>
    </p:embeddedFont>
    <p:embeddedFont>
      <p:font typeface="Cambria Math" panose="02040503050406030204" pitchFamily="18" charset="0"/>
      <p:regular r:id="rId26"/>
    </p:embeddedFont>
    <p:embeddedFont>
      <p:font typeface="Microsoft YaHei UI" panose="020B0503020204020204" pitchFamily="34" charset="-122"/>
      <p:regular r:id="rId27"/>
      <p:bold r:id="rId28"/>
    </p:embeddedFont>
    <p:embeddedFont>
      <p:font typeface="Open Sans" panose="020B0606030504020204" pitchFamily="34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62A"/>
    <a:srgbClr val="FFE699"/>
    <a:srgbClr val="777055"/>
    <a:srgbClr val="393B36"/>
    <a:srgbClr val="FFF4E7"/>
    <a:srgbClr val="FF3300"/>
    <a:srgbClr val="FF0000"/>
    <a:srgbClr val="BCA254"/>
    <a:srgbClr val="FF75CE"/>
    <a:srgbClr val="7A8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5" autoAdjust="0"/>
    <p:restoredTop sz="96000" autoAdjust="0"/>
  </p:normalViewPr>
  <p:slideViewPr>
    <p:cSldViewPr snapToGrid="0">
      <p:cViewPr varScale="1">
        <p:scale>
          <a:sx n="85" d="100"/>
          <a:sy n="85" d="100"/>
        </p:scale>
        <p:origin x="11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_Pro Medium" panose="020B0600000101010101" charset="-127"/>
                <a:ea typeface="KoPub돋움체_Pro Medium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_Pro Medium" panose="020B0600000101010101" charset="-127"/>
                <a:ea typeface="KoPub돋움체_Pro Medium" panose="020B0600000101010101" charset="-127"/>
              </a:defRPr>
            </a:lvl1pPr>
          </a:lstStyle>
          <a:p>
            <a:fld id="{09E1BFDD-6AFA-41A2-A61C-01299B94AFA0}" type="datetimeFigureOut">
              <a:rPr lang="ko-KR" altLang="en-US" smtClean="0"/>
              <a:pPr/>
              <a:t>2021-06-16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_Pro Medium" panose="020B0600000101010101" charset="-127"/>
                <a:ea typeface="KoPub돋움체_Pro Medium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_Pro Medium" panose="020B0600000101010101" charset="-127"/>
                <a:ea typeface="KoPub돋움체_Pro Medium" panose="020B0600000101010101" charset="-127"/>
              </a:defRPr>
            </a:lvl1pPr>
          </a:lstStyle>
          <a:p>
            <a:fld id="{5456DEF2-4BA1-4156-985F-92FA262011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30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20B0600000101010101" charset="-127"/>
        <a:ea typeface="KoPub돋움체_Pro Medium" panose="020B0600000101010101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20B0600000101010101" charset="-127"/>
        <a:ea typeface="KoPub돋움체_Pro Medium" panose="020B0600000101010101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20B0600000101010101" charset="-127"/>
        <a:ea typeface="KoPub돋움체_Pro Medium" panose="020B0600000101010101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20B0600000101010101" charset="-127"/>
        <a:ea typeface="KoPub돋움체_Pro Medium" panose="020B0600000101010101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20B0600000101010101" charset="-127"/>
        <a:ea typeface="KoPub돋움체_Pro Medium" panose="020B0600000101010101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2021-06-16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12" Type="http://schemas.openxmlformats.org/officeDocument/2006/relationships/hyperlink" Target="https://amstat.tandfonline.com/author/Watts%2C+Reginald+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10.jpe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83428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 기반</a:t>
            </a:r>
            <a:r>
              <a:rPr lang="en-US" altLang="ko-KR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및 순찰 알고리즘 개발      </a:t>
            </a:r>
            <a:r>
              <a:rPr lang="en-US" altLang="ko-KR" sz="9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        Crime Data-Based Crime Prediction and Patrol Algorithms</a:t>
            </a:r>
            <a:endParaRPr lang="ko-KR" altLang="en-US" sz="24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2422261"/>
            <a:ext cx="292025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류형주</a:t>
            </a:r>
            <a:r>
              <a:rPr lang="en-US" altLang="ko-KR" sz="16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팀장</a:t>
            </a:r>
            <a:endParaRPr lang="en-US" altLang="ko-KR" sz="105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2016112650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68757" y="3531635"/>
            <a:ext cx="2705159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김동연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2016112622</a:t>
            </a:r>
            <a:endParaRPr lang="ko-KR" altLang="en-US" sz="105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40895" y="4744426"/>
            <a:ext cx="2746340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김영서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2017112596</a:t>
            </a: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4" y="474341"/>
            <a:ext cx="5579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Step.1 :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예측 지도 생성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34550-A80C-489C-8448-209E41259692}"/>
              </a:ext>
            </a:extLst>
          </p:cNvPr>
          <p:cNvSpPr/>
          <p:nvPr/>
        </p:nvSpPr>
        <p:spPr>
          <a:xfrm>
            <a:off x="2184351" y="13308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분석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–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모델 시나리오 설정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451995-D7F1-4468-9A5D-4E7A8BAF5E95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7">
            <a:extLst>
              <a:ext uri="{FF2B5EF4-FFF2-40B4-BE49-F238E27FC236}">
                <a16:creationId xmlns:a16="http://schemas.microsoft.com/office/drawing/2014/main" id="{CB677184-3983-4296-BE0F-C01D6DE50253}"/>
              </a:ext>
            </a:extLst>
          </p:cNvPr>
          <p:cNvSpPr/>
          <p:nvPr/>
        </p:nvSpPr>
        <p:spPr>
          <a:xfrm>
            <a:off x="3303724" y="2283420"/>
            <a:ext cx="7179486" cy="1023720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여름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(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계절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)</a:t>
            </a:r>
            <a:r>
              <a:rPr lang="en-US" altLang="ko-KR" sz="1600" dirty="0">
                <a:latin typeface="KoPub돋움체_Pro Medium" panose="020B0600000101010101" charset="-127"/>
                <a:ea typeface="KoPub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비 오는 날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(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날씨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)</a:t>
            </a:r>
            <a:r>
              <a:rPr lang="en-US" altLang="ko-KR" sz="1600" dirty="0">
                <a:latin typeface="KoPub돋움체_Pro Medium" panose="020B0600000101010101" charset="-127"/>
                <a:ea typeface="KoPub돋움체_Pro Medium" panose="020B0600000101010101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오후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(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시간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)</a:t>
            </a:r>
            <a:r>
              <a:rPr lang="ko-KR" altLang="en-US" sz="1600" dirty="0">
                <a:latin typeface="KoPub돋움체_Pro Medium" panose="020B0600000101010101" charset="-127"/>
                <a:ea typeface="KoPub돋움체_Pro Medium" panose="020B0600000101010101" charset="-127"/>
              </a:rPr>
              <a:t>에</a:t>
            </a:r>
            <a:r>
              <a:rPr lang="en-US" altLang="ko-KR" sz="1600" dirty="0">
                <a:latin typeface="KoPub돋움체_Pro Medium" panose="020B0600000101010101" charset="-127"/>
                <a:ea typeface="KoPub돋움체_Pro Medium" panose="020B0600000101010101" charset="-127"/>
              </a:rPr>
              <a:t> </a:t>
            </a:r>
            <a:r>
              <a:rPr lang="ko-KR" altLang="en-US" sz="1600" dirty="0">
                <a:latin typeface="KoPub돋움체_Pro Medium" panose="020B0600000101010101" charset="-127"/>
                <a:ea typeface="KoPub돋움체_Pro Medium" panose="020B0600000101010101" charset="-127"/>
              </a:rPr>
              <a:t>어느 지역이</a:t>
            </a:r>
            <a:endParaRPr lang="en-US" altLang="ko-KR" sz="1600" dirty="0"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algn="ctr"/>
            <a:r>
              <a:rPr lang="ko-KR" altLang="en-US" sz="1600" dirty="0">
                <a:latin typeface="KoPub돋움체_Pro Medium" panose="020B0600000101010101" charset="-127"/>
                <a:ea typeface="KoPub돋움체_Pro Medium" panose="020B0600000101010101" charset="-127"/>
              </a:rPr>
              <a:t>범죄위험이</a:t>
            </a:r>
            <a:r>
              <a:rPr lang="en-US" altLang="ko-KR" sz="1600" dirty="0">
                <a:latin typeface="KoPub돋움체_Pro Medium" panose="020B0600000101010101" charset="-127"/>
                <a:ea typeface="KoPub돋움체_Pro Medium" panose="020B0600000101010101" charset="-127"/>
              </a:rPr>
              <a:t> </a:t>
            </a:r>
            <a:r>
              <a:rPr lang="ko-KR" altLang="en-US" sz="1600" dirty="0">
                <a:latin typeface="KoPub돋움체_Pro Medium" panose="020B0600000101010101" charset="-127"/>
                <a:ea typeface="KoPub돋움체_Pro Medium" panose="020B0600000101010101" charset="-127"/>
              </a:rPr>
              <a:t>높은 지 판단하는 모델을 만들자</a:t>
            </a:r>
            <a:r>
              <a:rPr lang="en-US" altLang="ko-KR" sz="1600" dirty="0">
                <a:latin typeface="KoPub돋움체_Pro Medium" panose="020B0600000101010101" charset="-127"/>
                <a:ea typeface="KoPub돋움체_Pro Medium" panose="020B0600000101010101" charset="-127"/>
              </a:rPr>
              <a:t>!</a:t>
            </a:r>
          </a:p>
          <a:p>
            <a:pPr algn="ctr"/>
            <a:endParaRPr lang="en-US" altLang="ko-KR" sz="1000" dirty="0"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algn="ctr"/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* (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봄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여름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가을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겨울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× (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아침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오후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저녁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심야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× (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눈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/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비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맑음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흐림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= 48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개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 종류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8AC5B-F9B4-4BF7-8A36-11620A262EEF}"/>
              </a:ext>
            </a:extLst>
          </p:cNvPr>
          <p:cNvSpPr txBox="1"/>
          <p:nvPr/>
        </p:nvSpPr>
        <p:spPr>
          <a:xfrm>
            <a:off x="6036441" y="1939366"/>
            <a:ext cx="1928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모델 시나리오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 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설정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69CF99-BF80-4CB7-8DB7-ECE44D4B9684}"/>
              </a:ext>
            </a:extLst>
          </p:cNvPr>
          <p:cNvGrpSpPr/>
          <p:nvPr/>
        </p:nvGrpSpPr>
        <p:grpSpPr>
          <a:xfrm>
            <a:off x="1910079" y="1823300"/>
            <a:ext cx="9696745" cy="4748606"/>
            <a:chOff x="1910079" y="1823300"/>
            <a:chExt cx="9696745" cy="4748606"/>
          </a:xfrm>
        </p:grpSpPr>
        <p:grpSp>
          <p:nvGrpSpPr>
            <p:cNvPr id="11" name="그룹 10"/>
            <p:cNvGrpSpPr/>
            <p:nvPr/>
          </p:nvGrpSpPr>
          <p:grpSpPr>
            <a:xfrm>
              <a:off x="1910079" y="3627954"/>
              <a:ext cx="9692504" cy="2943952"/>
              <a:chOff x="1993929" y="3648573"/>
              <a:chExt cx="9692504" cy="294395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2863340" y="3648573"/>
                <a:ext cx="4408187" cy="1670436"/>
                <a:chOff x="2785682" y="3775837"/>
                <a:chExt cx="4408187" cy="1670436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B5D01E4-391D-4C75-AC47-51C96DC12F33}"/>
                    </a:ext>
                  </a:extLst>
                </p:cNvPr>
                <p:cNvSpPr txBox="1"/>
                <p:nvPr/>
              </p:nvSpPr>
              <p:spPr>
                <a:xfrm>
                  <a:off x="3034552" y="3775837"/>
                  <a:ext cx="39104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여름</a:t>
                  </a:r>
                  <a:r>
                    <a:rPr lang="en-US" altLang="ko-KR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x</a:t>
                  </a:r>
                  <a:r>
                    <a:rPr lang="ko-KR" alt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비</a:t>
                  </a:r>
                  <a:r>
                    <a:rPr lang="en-US" altLang="ko-KR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x</a:t>
                  </a:r>
                  <a:r>
                    <a:rPr lang="ko-KR" alt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오후의 </a:t>
                  </a:r>
                  <a:r>
                    <a:rPr lang="en-US" altLang="ko-KR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Grid </a:t>
                  </a:r>
                  <a:r>
                    <a:rPr lang="ko-KR" altLang="en-US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단위 정보</a:t>
                  </a:r>
                </a:p>
              </p:txBody>
            </p:sp>
            <p:grpSp>
              <p:nvGrpSpPr>
                <p:cNvPr id="5" name="그룹 4"/>
                <p:cNvGrpSpPr/>
                <p:nvPr/>
              </p:nvGrpSpPr>
              <p:grpSpPr>
                <a:xfrm>
                  <a:off x="2785682" y="4137626"/>
                  <a:ext cx="4408187" cy="1308647"/>
                  <a:chOff x="2953876" y="4117932"/>
                  <a:chExt cx="4408187" cy="1308647"/>
                </a:xfrm>
              </p:grpSpPr>
              <p:sp>
                <p:nvSpPr>
                  <p:cNvPr id="44" name="사각형: 둥근 모서리 42">
                    <a:extLst>
                      <a:ext uri="{FF2B5EF4-FFF2-40B4-BE49-F238E27FC236}">
                        <a16:creationId xmlns:a16="http://schemas.microsoft.com/office/drawing/2014/main" id="{0CEF953A-1526-42C2-BDCA-934D0A28A99B}"/>
                      </a:ext>
                    </a:extLst>
                  </p:cNvPr>
                  <p:cNvSpPr/>
                  <p:nvPr/>
                </p:nvSpPr>
                <p:spPr>
                  <a:xfrm>
                    <a:off x="2953876" y="4117932"/>
                    <a:ext cx="4408187" cy="1308647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KoPub돋움체_Pro Medium" panose="020B0600000101010101" charset="-127"/>
                      <a:ea typeface="KoPub돋움체_Pro Medium" panose="020B0600000101010101" charset="-127"/>
                    </a:endParaRPr>
                  </a:p>
                </p:txBody>
              </p:sp>
              <p:grpSp>
                <p:nvGrpSpPr>
                  <p:cNvPr id="3" name="그룹 2"/>
                  <p:cNvGrpSpPr/>
                  <p:nvPr/>
                </p:nvGrpSpPr>
                <p:grpSpPr>
                  <a:xfrm>
                    <a:off x="3164156" y="4361615"/>
                    <a:ext cx="4189361" cy="827416"/>
                    <a:chOff x="4943958" y="4378706"/>
                    <a:chExt cx="4189361" cy="827416"/>
                  </a:xfrm>
                </p:grpSpPr>
                <p:sp>
                  <p:nvSpPr>
                    <p:cNvPr id="45" name="사각형: 둥근 모서리 43">
                      <a:extLst>
                        <a:ext uri="{FF2B5EF4-FFF2-40B4-BE49-F238E27FC236}">
                          <a16:creationId xmlns:a16="http://schemas.microsoft.com/office/drawing/2014/main" id="{68E2E809-D343-46CC-B379-BD9E87B50C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3958" y="4385575"/>
                      <a:ext cx="906819" cy="348236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prstClr val="black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CCTV</a:t>
                      </a:r>
                      <a:endParaRPr lang="ko-KR" altLang="en-US" sz="1500" dirty="0">
                        <a:solidFill>
                          <a:prstClr val="black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  <p:sp>
                  <p:nvSpPr>
                    <p:cNvPr id="46" name="사각형: 둥근 모서리 44">
                      <a:extLst>
                        <a:ext uri="{FF2B5EF4-FFF2-40B4-BE49-F238E27FC236}">
                          <a16:creationId xmlns:a16="http://schemas.microsoft.com/office/drawing/2014/main" id="{F724C361-651E-4F6A-83A7-25DE3205C4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43958" y="4857886"/>
                      <a:ext cx="906819" cy="348236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prstClr val="black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경찰서</a:t>
                      </a:r>
                    </a:p>
                  </p:txBody>
                </p:sp>
                <p:sp>
                  <p:nvSpPr>
                    <p:cNvPr id="47" name="사각형: 둥근 모서리 45">
                      <a:extLst>
                        <a:ext uri="{FF2B5EF4-FFF2-40B4-BE49-F238E27FC236}">
                          <a16:creationId xmlns:a16="http://schemas.microsoft.com/office/drawing/2014/main" id="{1A1ED813-2B76-4F03-AC35-0FDFA93274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1597" y="4381796"/>
                      <a:ext cx="906819" cy="348236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prstClr val="black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유동인구</a:t>
                      </a:r>
                    </a:p>
                  </p:txBody>
                </p:sp>
                <p:sp>
                  <p:nvSpPr>
                    <p:cNvPr id="48" name="사각형: 둥근 모서리 46">
                      <a:extLst>
                        <a:ext uri="{FF2B5EF4-FFF2-40B4-BE49-F238E27FC236}">
                          <a16:creationId xmlns:a16="http://schemas.microsoft.com/office/drawing/2014/main" id="{B0DF9D75-1837-4696-BE3A-023B15B795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1596" y="4857886"/>
                      <a:ext cx="906819" cy="348236"/>
                    </a:xfrm>
                    <a:prstGeom prst="round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prstClr val="black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거주인구</a:t>
                      </a:r>
                    </a:p>
                  </p:txBody>
                </p:sp>
                <p:sp>
                  <p:nvSpPr>
                    <p:cNvPr id="49" name="사각형: 둥근 모서리 47">
                      <a:extLst>
                        <a:ext uri="{FF2B5EF4-FFF2-40B4-BE49-F238E27FC236}">
                          <a16:creationId xmlns:a16="http://schemas.microsoft.com/office/drawing/2014/main" id="{753BB6DB-0FD7-4842-B813-347D74A87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9235" y="4378706"/>
                      <a:ext cx="825626" cy="800045"/>
                    </a:xfrm>
                    <a:prstGeom prst="round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prstClr val="black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범죄 수</a:t>
                      </a: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437BEDE2-F3C0-4F83-A984-2081140911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90269" y="4602908"/>
                      <a:ext cx="1143050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1500" dirty="0">
                          <a:solidFill>
                            <a:schemeClr val="bg1"/>
                          </a:solidFill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× 1107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개</a:t>
                      </a:r>
                    </a:p>
                  </p:txBody>
                </p:sp>
              </p:grpSp>
            </p:grp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0E1AE68-45C5-4AEC-8278-7564C588B507}"/>
                  </a:ext>
                </a:extLst>
              </p:cNvPr>
              <p:cNvSpPr txBox="1"/>
              <p:nvPr/>
            </p:nvSpPr>
            <p:spPr>
              <a:xfrm>
                <a:off x="2914018" y="5297773"/>
                <a:ext cx="4306830" cy="896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시나리오에 맞게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DB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에서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SELECT</a:t>
                </a: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Grid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내 범죄 수를 각각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COUNT,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Grid 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단위로 학습 데이터 구성</a:t>
                </a:r>
                <a:endPara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하나의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Grid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가 위와 같은 정보를 담은 하나의 학습 데이터</a:t>
                </a:r>
                <a:endPara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53" name="사각형: 둥근 모서리 3">
                <a:extLst>
                  <a:ext uri="{FF2B5EF4-FFF2-40B4-BE49-F238E27FC236}">
                    <a16:creationId xmlns:a16="http://schemas.microsoft.com/office/drawing/2014/main" id="{4ABE90E2-4733-4F9E-B95A-6E0AAEE5C4EA}"/>
                  </a:ext>
                </a:extLst>
              </p:cNvPr>
              <p:cNvSpPr/>
              <p:nvPr/>
            </p:nvSpPr>
            <p:spPr>
              <a:xfrm>
                <a:off x="7946540" y="4004361"/>
                <a:ext cx="1261717" cy="131464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모델</a:t>
                </a:r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9883270" y="3648573"/>
                <a:ext cx="1803163" cy="1670436"/>
                <a:chOff x="9883270" y="3775837"/>
                <a:chExt cx="1803163" cy="1670436"/>
              </a:xfrm>
            </p:grpSpPr>
            <p:sp>
              <p:nvSpPr>
                <p:cNvPr id="54" name="사각형: 둥근 모서리 31">
                  <a:extLst>
                    <a:ext uri="{FF2B5EF4-FFF2-40B4-BE49-F238E27FC236}">
                      <a16:creationId xmlns:a16="http://schemas.microsoft.com/office/drawing/2014/main" id="{9B12BDB8-5E83-47DC-B1F2-B11A7362CC6E}"/>
                    </a:ext>
                  </a:extLst>
                </p:cNvPr>
                <p:cNvSpPr/>
                <p:nvPr/>
              </p:nvSpPr>
              <p:spPr>
                <a:xfrm>
                  <a:off x="9883270" y="4116390"/>
                  <a:ext cx="1803163" cy="1329883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돋움체_Pro Medium" panose="020B0600000101010101" charset="-127"/>
                    <a:ea typeface="KoPub돋움체_Pro Medium" panose="020B0600000101010101" charset="-127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A1CF6F5-EBE7-477C-88FA-2061C4651E46}"/>
                    </a:ext>
                  </a:extLst>
                </p:cNvPr>
                <p:cNvSpPr txBox="1"/>
                <p:nvPr/>
              </p:nvSpPr>
              <p:spPr>
                <a:xfrm>
                  <a:off x="10282149" y="3775837"/>
                  <a:ext cx="90281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dirty="0">
                      <a:solidFill>
                        <a:srgbClr val="FFE699"/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응답변수</a:t>
                  </a: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DF246F6-B060-441A-ADCF-F0367768F0CE}"/>
                  </a:ext>
                </a:extLst>
              </p:cNvPr>
              <p:cNvSpPr txBox="1"/>
              <p:nvPr/>
            </p:nvSpPr>
            <p:spPr>
              <a:xfrm>
                <a:off x="10019258" y="4341521"/>
                <a:ext cx="15311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Grid</a:t>
                </a:r>
                <a:r>
                  <a:rPr lang="ko-KR" alt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별 </a:t>
                </a:r>
                <a:endParaRPr lang="en-US" altLang="ko-KR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범죄 예측 건수</a:t>
                </a:r>
              </a:p>
            </p:txBody>
          </p:sp>
          <p:sp>
            <p:nvSpPr>
              <p:cNvPr id="56" name="화살표: U자형 1">
                <a:extLst>
                  <a:ext uri="{FF2B5EF4-FFF2-40B4-BE49-F238E27FC236}">
                    <a16:creationId xmlns:a16="http://schemas.microsoft.com/office/drawing/2014/main" id="{04825DD1-F413-457E-A803-9327758F4976}"/>
                  </a:ext>
                </a:extLst>
              </p:cNvPr>
              <p:cNvSpPr/>
              <p:nvPr/>
            </p:nvSpPr>
            <p:spPr>
              <a:xfrm rot="10800000">
                <a:off x="8400515" y="5389221"/>
                <a:ext cx="2496742" cy="674479"/>
              </a:xfrm>
              <a:prstGeom prst="uturnArrow">
                <a:avLst>
                  <a:gd name="adj1" fmla="val 10953"/>
                  <a:gd name="adj2" fmla="val 19381"/>
                  <a:gd name="adj3" fmla="val 25000"/>
                  <a:gd name="adj4" fmla="val 0"/>
                  <a:gd name="adj5" fmla="val 1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57" name="사각형: 둥근 모서리 36">
                <a:extLst>
                  <a:ext uri="{FF2B5EF4-FFF2-40B4-BE49-F238E27FC236}">
                    <a16:creationId xmlns:a16="http://schemas.microsoft.com/office/drawing/2014/main" id="{5E828F6F-EF8D-4AED-ABFC-F18777839E8E}"/>
                  </a:ext>
                </a:extLst>
              </p:cNvPr>
              <p:cNvSpPr/>
              <p:nvPr/>
            </p:nvSpPr>
            <p:spPr>
              <a:xfrm>
                <a:off x="8968592" y="6137112"/>
                <a:ext cx="1396813" cy="455413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Grid</a:t>
                </a:r>
                <a:r>
                  <a:rPr lang="ko-KR" altLang="en-US" sz="1400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별</a:t>
                </a:r>
                <a:endParaRPr lang="en-US" altLang="ko-KR" sz="1400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algn="ctr"/>
                <a:r>
                  <a:rPr lang="ko-KR" altLang="en-US" sz="1400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실제범죄 건수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2A46229-C994-44CD-89DC-FD8A5EEB6573}"/>
                  </a:ext>
                </a:extLst>
              </p:cNvPr>
              <p:cNvSpPr txBox="1"/>
              <p:nvPr/>
            </p:nvSpPr>
            <p:spPr>
              <a:xfrm>
                <a:off x="9266890" y="5602358"/>
                <a:ext cx="7232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피드백</a:t>
                </a:r>
              </a:p>
            </p:txBody>
          </p:sp>
          <p:sp>
            <p:nvSpPr>
              <p:cNvPr id="60" name="화살표: 오른쪽 41">
                <a:extLst>
                  <a:ext uri="{FF2B5EF4-FFF2-40B4-BE49-F238E27FC236}">
                    <a16:creationId xmlns:a16="http://schemas.microsoft.com/office/drawing/2014/main" id="{EDC9A9F2-B24B-4A27-ABF1-9DF493AB5B96}"/>
                  </a:ext>
                </a:extLst>
              </p:cNvPr>
              <p:cNvSpPr/>
              <p:nvPr/>
            </p:nvSpPr>
            <p:spPr>
              <a:xfrm>
                <a:off x="9348403" y="4483630"/>
                <a:ext cx="394721" cy="340874"/>
              </a:xfrm>
              <a:prstGeom prst="rightArrow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993929" y="4147444"/>
                <a:ext cx="806888" cy="717508"/>
                <a:chOff x="1993929" y="4274708"/>
                <a:chExt cx="806888" cy="717508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70423ED-6B4A-49E1-A3EE-26550DD0CC3A}"/>
                    </a:ext>
                  </a:extLst>
                </p:cNvPr>
                <p:cNvSpPr txBox="1"/>
                <p:nvPr/>
              </p:nvSpPr>
              <p:spPr>
                <a:xfrm>
                  <a:off x="1993929" y="4274708"/>
                  <a:ext cx="80688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DB</a:t>
                  </a:r>
                  <a:endParaRPr lang="ko-KR" altLang="en-US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endParaRPr>
                </a:p>
              </p:txBody>
            </p:sp>
            <p:sp>
              <p:nvSpPr>
                <p:cNvPr id="63" name="화살표: 오른쪽 41">
                  <a:extLst>
                    <a:ext uri="{FF2B5EF4-FFF2-40B4-BE49-F238E27FC236}">
                      <a16:creationId xmlns:a16="http://schemas.microsoft.com/office/drawing/2014/main" id="{EDC9A9F2-B24B-4A27-ABF1-9DF493AB5B96}"/>
                    </a:ext>
                  </a:extLst>
                </p:cNvPr>
                <p:cNvSpPr/>
                <p:nvPr/>
              </p:nvSpPr>
              <p:spPr>
                <a:xfrm>
                  <a:off x="2245036" y="4651342"/>
                  <a:ext cx="394721" cy="340874"/>
                </a:xfrm>
                <a:prstGeom prst="rightArrow">
                  <a:avLst/>
                </a:prstGeom>
                <a:solidFill>
                  <a:srgbClr val="FFC000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sp>
            <p:nvSpPr>
              <p:cNvPr id="64" name="화살표: 오른쪽 41">
                <a:extLst>
                  <a:ext uri="{FF2B5EF4-FFF2-40B4-BE49-F238E27FC236}">
                    <a16:creationId xmlns:a16="http://schemas.microsoft.com/office/drawing/2014/main" id="{EDC9A9F2-B24B-4A27-ABF1-9DF493AB5B96}"/>
                  </a:ext>
                </a:extLst>
              </p:cNvPr>
              <p:cNvSpPr/>
              <p:nvPr/>
            </p:nvSpPr>
            <p:spPr>
              <a:xfrm>
                <a:off x="7411673" y="4509206"/>
                <a:ext cx="394721" cy="340874"/>
              </a:xfrm>
              <a:prstGeom prst="rightArrow">
                <a:avLst/>
              </a:prstGeom>
              <a:solidFill>
                <a:srgbClr val="FFC00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D7B3042-9E0A-48BA-8FDE-B913BC959E29}"/>
                </a:ext>
              </a:extLst>
            </p:cNvPr>
            <p:cNvSpPr/>
            <p:nvPr/>
          </p:nvSpPr>
          <p:spPr>
            <a:xfrm>
              <a:off x="2270787" y="1823300"/>
              <a:ext cx="9336037" cy="1665637"/>
            </a:xfrm>
            <a:prstGeom prst="rect">
              <a:avLst/>
            </a:prstGeom>
            <a:solidFill>
              <a:srgbClr val="21262A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223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895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Step.1 :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예측 지도 생성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1974469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지도학습 모델 선택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CF1E4-F05F-4F11-9A67-3A2CDAA96F66}"/>
              </a:ext>
            </a:extLst>
          </p:cNvPr>
          <p:cNvSpPr txBox="1"/>
          <p:nvPr/>
        </p:nvSpPr>
        <p:spPr>
          <a:xfrm>
            <a:off x="5095559" y="2284592"/>
            <a:ext cx="171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의사결정 나무</a:t>
            </a:r>
            <a:endParaRPr lang="en-US" altLang="ko-KR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(Decision Tree)</a:t>
            </a:r>
            <a:endParaRPr lang="ko-KR" altLang="en-US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8AAF5-9522-4C86-A9AA-4EA41016E7F5}"/>
              </a:ext>
            </a:extLst>
          </p:cNvPr>
          <p:cNvSpPr txBox="1"/>
          <p:nvPr/>
        </p:nvSpPr>
        <p:spPr>
          <a:xfrm>
            <a:off x="6942223" y="2292309"/>
            <a:ext cx="171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랜덤 포레스트</a:t>
            </a:r>
            <a:endParaRPr lang="en-US" altLang="ko-KR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(Decision Tree)</a:t>
            </a:r>
            <a:endParaRPr lang="ko-KR" altLang="en-US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153DF1-D87C-46A5-A042-CE67CDF352A2}"/>
              </a:ext>
            </a:extLst>
          </p:cNvPr>
          <p:cNvSpPr txBox="1"/>
          <p:nvPr/>
        </p:nvSpPr>
        <p:spPr>
          <a:xfrm>
            <a:off x="6856375" y="3074636"/>
            <a:ext cx="195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신경망</a:t>
            </a:r>
            <a:endParaRPr lang="en-US" altLang="ko-KR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(Neural Network)</a:t>
            </a:r>
            <a:endParaRPr lang="ko-KR" altLang="en-US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8380A4-31FD-40D7-A6A4-DE0F0C275775}"/>
              </a:ext>
            </a:extLst>
          </p:cNvPr>
          <p:cNvSpPr txBox="1"/>
          <p:nvPr/>
        </p:nvSpPr>
        <p:spPr>
          <a:xfrm>
            <a:off x="5024584" y="3121305"/>
            <a:ext cx="178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서포트 벡터 머신</a:t>
            </a:r>
            <a:endParaRPr lang="en-US" altLang="ko-KR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(SVM)</a:t>
            </a:r>
            <a:endParaRPr lang="ko-KR" altLang="en-US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515F29-2D77-401A-99A2-149179D02613}"/>
              </a:ext>
            </a:extLst>
          </p:cNvPr>
          <p:cNvGrpSpPr/>
          <p:nvPr/>
        </p:nvGrpSpPr>
        <p:grpSpPr>
          <a:xfrm>
            <a:off x="3650418" y="3032084"/>
            <a:ext cx="5104194" cy="1046988"/>
            <a:chOff x="2165855" y="3170302"/>
            <a:chExt cx="5104194" cy="71325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E780A5-B892-4F81-8BA5-C7FE0EDF5328}"/>
                </a:ext>
              </a:extLst>
            </p:cNvPr>
            <p:cNvSpPr/>
            <p:nvPr/>
          </p:nvSpPr>
          <p:spPr>
            <a:xfrm>
              <a:off x="3596926" y="3170302"/>
              <a:ext cx="3673123" cy="713251"/>
            </a:xfrm>
            <a:prstGeom prst="rect">
              <a:avLst/>
            </a:prstGeom>
            <a:solidFill>
              <a:srgbClr val="21262A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7A08E6-6156-4436-B35F-7757EDE597DF}"/>
                </a:ext>
              </a:extLst>
            </p:cNvPr>
            <p:cNvSpPr txBox="1"/>
            <p:nvPr/>
          </p:nvSpPr>
          <p:spPr>
            <a:xfrm>
              <a:off x="2165855" y="3265317"/>
              <a:ext cx="13457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C00000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데이터</a:t>
              </a:r>
              <a:r>
                <a:rPr lang="en-US" altLang="ko-KR" sz="1400" dirty="0">
                  <a:solidFill>
                    <a:srgbClr val="C00000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,</a:t>
              </a:r>
            </a:p>
            <a:p>
              <a:pPr algn="ctr"/>
              <a:r>
                <a:rPr lang="ko-KR" altLang="en-US" sz="1400" dirty="0">
                  <a:solidFill>
                    <a:srgbClr val="C00000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매개변수에 민감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2D59BB-3BE1-481B-A85A-9FD9213C15B7}"/>
              </a:ext>
            </a:extLst>
          </p:cNvPr>
          <p:cNvGrpSpPr/>
          <p:nvPr/>
        </p:nvGrpSpPr>
        <p:grpSpPr>
          <a:xfrm>
            <a:off x="6844470" y="1873413"/>
            <a:ext cx="1910142" cy="2094755"/>
            <a:chOff x="6869844" y="1729710"/>
            <a:chExt cx="1769823" cy="236411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78456A9-45D4-4748-A24A-BFC6ECB76A9C}"/>
                </a:ext>
              </a:extLst>
            </p:cNvPr>
            <p:cNvSpPr/>
            <p:nvPr/>
          </p:nvSpPr>
          <p:spPr>
            <a:xfrm>
              <a:off x="6869844" y="2117883"/>
              <a:ext cx="1769823" cy="1975946"/>
            </a:xfrm>
            <a:prstGeom prst="rect">
              <a:avLst/>
            </a:prstGeom>
            <a:solidFill>
              <a:srgbClr val="21262A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54D628-1E3E-4287-BBF2-F2551A4F8F3C}"/>
                </a:ext>
              </a:extLst>
            </p:cNvPr>
            <p:cNvSpPr txBox="1"/>
            <p:nvPr/>
          </p:nvSpPr>
          <p:spPr>
            <a:xfrm>
              <a:off x="7122730" y="1729710"/>
              <a:ext cx="1438058" cy="347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블랙박스 알고리즘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8C3630C-344C-4824-89EB-2465A10D1285}"/>
              </a:ext>
            </a:extLst>
          </p:cNvPr>
          <p:cNvGrpSpPr/>
          <p:nvPr/>
        </p:nvGrpSpPr>
        <p:grpSpPr>
          <a:xfrm>
            <a:off x="3798469" y="4345622"/>
            <a:ext cx="5372751" cy="2015384"/>
            <a:chOff x="3798469" y="4345622"/>
            <a:chExt cx="5372751" cy="20153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7EBDB9B-9B30-4FD1-ADB5-6833051B4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8469" y="4345622"/>
              <a:ext cx="5372751" cy="184967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0CC034-6DF9-47DC-995C-4AD90D7CA77B}"/>
                </a:ext>
              </a:extLst>
            </p:cNvPr>
            <p:cNvSpPr txBox="1"/>
            <p:nvPr/>
          </p:nvSpPr>
          <p:spPr>
            <a:xfrm>
              <a:off x="5683625" y="6106102"/>
              <a:ext cx="34744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[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논문</a:t>
              </a:r>
              <a:r>
                <a:rPr lang="en-US" altLang="ko-KR" sz="10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] </a:t>
              </a:r>
              <a:r>
                <a:rPr lang="ko-KR" altLang="en-US" sz="1000" dirty="0" err="1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머신러닝</a:t>
              </a:r>
              <a:r>
                <a:rPr lang="ko-KR" altLang="en-US" sz="10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 기반 범죄발생 위험지역 예측 </a:t>
              </a:r>
              <a:r>
                <a:rPr lang="ko-KR" altLang="en-US" sz="7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* 허선영</a:t>
              </a:r>
              <a:r>
                <a:rPr lang="en-US" altLang="ko-KR" sz="7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 ·</a:t>
              </a:r>
              <a:r>
                <a:rPr lang="ko-KR" altLang="en-US" sz="7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김주영</a:t>
              </a:r>
              <a:r>
                <a:rPr lang="en-US" altLang="ko-KR" sz="7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 ·</a:t>
              </a:r>
              <a:r>
                <a:rPr lang="ko-KR" altLang="en-US" sz="700" dirty="0" err="1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문태헌</a:t>
              </a:r>
              <a:endParaRPr lang="ko-KR" altLang="en-US" sz="7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3238061-1FD2-4BF1-A221-EAC3C2CDD81B}"/>
                </a:ext>
              </a:extLst>
            </p:cNvPr>
            <p:cNvSpPr/>
            <p:nvPr/>
          </p:nvSpPr>
          <p:spPr>
            <a:xfrm>
              <a:off x="6301933" y="4592997"/>
              <a:ext cx="632408" cy="26936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5D4E42D-C2EC-4AFA-A426-4E98A9D94E8E}"/>
                </a:ext>
              </a:extLst>
            </p:cNvPr>
            <p:cNvCxnSpPr/>
            <p:nvPr/>
          </p:nvCxnSpPr>
          <p:spPr>
            <a:xfrm>
              <a:off x="7030108" y="6361006"/>
              <a:ext cx="100237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82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4" y="474341"/>
            <a:ext cx="5579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Step.1 :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예측 지도 생성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34550-A80C-489C-8448-209E41259692}"/>
              </a:ext>
            </a:extLst>
          </p:cNvPr>
          <p:cNvSpPr/>
          <p:nvPr/>
        </p:nvSpPr>
        <p:spPr>
          <a:xfrm>
            <a:off x="2184351" y="13308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분석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–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분석 결과 시각화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451995-D7F1-4468-9A5D-4E7A8BAF5E95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1899720" y="2033485"/>
            <a:ext cx="2761330" cy="2523374"/>
            <a:chOff x="1963371" y="2376286"/>
            <a:chExt cx="2761330" cy="252337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E3D2E36-8F75-408B-95A9-8CE98CA9F7B0}"/>
                </a:ext>
              </a:extLst>
            </p:cNvPr>
            <p:cNvSpPr/>
            <p:nvPr/>
          </p:nvSpPr>
          <p:spPr>
            <a:xfrm>
              <a:off x="2706717" y="2376286"/>
              <a:ext cx="1274637" cy="344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의사결정나무</a:t>
              </a:r>
              <a:r>
                <a:rPr kumimoji="0" lang="ko-KR" altLang="en-US" sz="1600" b="0" i="0" u="none" strike="noStrike" kern="1200" cap="none" spc="0" normalizeH="0" noProof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DB4A1AB-139C-4DE1-B24C-9A2BCDF8D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54" r="15846"/>
            <a:stretch/>
          </p:blipFill>
          <p:spPr>
            <a:xfrm>
              <a:off x="1963371" y="2828780"/>
              <a:ext cx="2761330" cy="2070880"/>
            </a:xfrm>
            <a:prstGeom prst="rect">
              <a:avLst/>
            </a:prstGeom>
            <a:ln>
              <a:solidFill>
                <a:srgbClr val="92D050"/>
              </a:solidFill>
            </a:ln>
            <a:effectLst>
              <a:softEdge rad="38100"/>
            </a:effectLst>
          </p:spPr>
        </p:pic>
      </p:grpSp>
      <p:grpSp>
        <p:nvGrpSpPr>
          <p:cNvPr id="6" name="그룹 5"/>
          <p:cNvGrpSpPr/>
          <p:nvPr/>
        </p:nvGrpSpPr>
        <p:grpSpPr>
          <a:xfrm>
            <a:off x="5474905" y="2033485"/>
            <a:ext cx="2949143" cy="2523374"/>
            <a:chOff x="8620274" y="2394244"/>
            <a:chExt cx="3059010" cy="252337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A87C52D-6428-4C21-9533-D23ACEC7B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474"/>
            <a:stretch/>
          </p:blipFill>
          <p:spPr>
            <a:xfrm>
              <a:off x="8620274" y="2846738"/>
              <a:ext cx="3059010" cy="2070880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A7E94BB-7263-4780-AF09-97E686815729}"/>
                </a:ext>
              </a:extLst>
            </p:cNvPr>
            <p:cNvSpPr/>
            <p:nvPr/>
          </p:nvSpPr>
          <p:spPr>
            <a:xfrm>
              <a:off x="8882641" y="2394244"/>
              <a:ext cx="2534275" cy="3444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그리드별 범죄 </a:t>
              </a:r>
              <a:r>
                <a:rPr lang="ko-KR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예측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FD2E1BA-E3F8-4513-83C4-E62A350514A9}"/>
              </a:ext>
            </a:extLst>
          </p:cNvPr>
          <p:cNvSpPr/>
          <p:nvPr/>
        </p:nvSpPr>
        <p:spPr>
          <a:xfrm>
            <a:off x="9277412" y="2034227"/>
            <a:ext cx="2534275" cy="344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예측 결과 평가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317DA-88AC-46F9-8487-AB77C670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784" y="2512874"/>
            <a:ext cx="2692876" cy="2070880"/>
          </a:xfrm>
          <a:prstGeom prst="rect">
            <a:avLst/>
          </a:prstGeom>
        </p:spPr>
      </p:pic>
      <p:sp>
        <p:nvSpPr>
          <p:cNvPr id="31" name="화살표: 오른쪽 41">
            <a:extLst>
              <a:ext uri="{FF2B5EF4-FFF2-40B4-BE49-F238E27FC236}">
                <a16:creationId xmlns:a16="http://schemas.microsoft.com/office/drawing/2014/main" id="{9EE0074C-BD68-4DC1-8E65-AD623F01083F}"/>
              </a:ext>
            </a:extLst>
          </p:cNvPr>
          <p:cNvSpPr/>
          <p:nvPr/>
        </p:nvSpPr>
        <p:spPr>
          <a:xfrm>
            <a:off x="4857887" y="3350982"/>
            <a:ext cx="394721" cy="340874"/>
          </a:xfrm>
          <a:prstGeom prst="rightArrow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3" name="화살표: 오른쪽 41">
            <a:extLst>
              <a:ext uri="{FF2B5EF4-FFF2-40B4-BE49-F238E27FC236}">
                <a16:creationId xmlns:a16="http://schemas.microsoft.com/office/drawing/2014/main" id="{4CDA22A4-AD5D-4FEB-8A2F-41AFE9E53167}"/>
              </a:ext>
            </a:extLst>
          </p:cNvPr>
          <p:cNvSpPr/>
          <p:nvPr/>
        </p:nvSpPr>
        <p:spPr>
          <a:xfrm>
            <a:off x="8718063" y="3327664"/>
            <a:ext cx="394721" cy="340874"/>
          </a:xfrm>
          <a:prstGeom prst="rightArrow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8A72FD-F0AD-4ED1-ABC7-140674E2A16E}"/>
              </a:ext>
            </a:extLst>
          </p:cNvPr>
          <p:cNvSpPr/>
          <p:nvPr/>
        </p:nvSpPr>
        <p:spPr>
          <a:xfrm>
            <a:off x="9395284" y="4503068"/>
            <a:ext cx="2298533" cy="689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Confusion Matrix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를 응용</a:t>
            </a:r>
            <a:endParaRPr lang="en-US" altLang="ko-KR" sz="1200" dirty="0">
              <a:solidFill>
                <a:schemeClr val="accent4">
                  <a:lumMod val="60000"/>
                  <a:lumOff val="40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기준 값 이하일 시 모델 재분석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5" name="화살표: U자형 1">
            <a:extLst>
              <a:ext uri="{FF2B5EF4-FFF2-40B4-BE49-F238E27FC236}">
                <a16:creationId xmlns:a16="http://schemas.microsoft.com/office/drawing/2014/main" id="{12B44D35-7450-4A7C-8DA0-AC178061BE1F}"/>
              </a:ext>
            </a:extLst>
          </p:cNvPr>
          <p:cNvSpPr/>
          <p:nvPr/>
        </p:nvSpPr>
        <p:spPr>
          <a:xfrm rot="10800000">
            <a:off x="2967316" y="5386741"/>
            <a:ext cx="7708113" cy="674479"/>
          </a:xfrm>
          <a:prstGeom prst="uturnArrow">
            <a:avLst>
              <a:gd name="adj1" fmla="val 10953"/>
              <a:gd name="adj2" fmla="val 19381"/>
              <a:gd name="adj3" fmla="val 25000"/>
              <a:gd name="adj4" fmla="val 0"/>
              <a:gd name="adj5" fmla="val 100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FE6BA2C-709B-4D8A-9E6B-A48EDF6B07A3}"/>
              </a:ext>
            </a:extLst>
          </p:cNvPr>
          <p:cNvSpPr/>
          <p:nvPr/>
        </p:nvSpPr>
        <p:spPr>
          <a:xfrm>
            <a:off x="1711463" y="4543410"/>
            <a:ext cx="3343784" cy="689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DB</a:t>
            </a:r>
            <a:r>
              <a:rPr lang="ko-KR" altLang="en-US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의 데이터셋을 이용해 학습</a:t>
            </a:r>
            <a:endParaRPr lang="en-US" altLang="ko-KR" sz="120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K-Fold 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교차검증</a:t>
            </a:r>
            <a:r>
              <a:rPr lang="en-US" altLang="ko-KR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최적 </a:t>
            </a:r>
            <a:r>
              <a:rPr lang="ko-KR" altLang="en-US" sz="1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하이퍼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파라미터 </a:t>
            </a:r>
            <a:r>
              <a:rPr lang="ko-KR" altLang="en-US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설정</a:t>
            </a:r>
            <a:endParaRPr lang="en-US" altLang="ko-KR" sz="120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BC8A47-B64E-4DB6-AAB9-E8C21B872C08}"/>
              </a:ext>
            </a:extLst>
          </p:cNvPr>
          <p:cNvSpPr/>
          <p:nvPr/>
        </p:nvSpPr>
        <p:spPr>
          <a:xfrm>
            <a:off x="5934749" y="4583752"/>
            <a:ext cx="2298533" cy="340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그리드 별 범죄 예측 결과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70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4" y="474341"/>
            <a:ext cx="6345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Step.2 :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순찰 경로 알고리즘 개발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34550-A80C-489C-8448-209E41259692}"/>
              </a:ext>
            </a:extLst>
          </p:cNvPr>
          <p:cNvSpPr/>
          <p:nvPr/>
        </p:nvSpPr>
        <p:spPr>
          <a:xfrm>
            <a:off x="2184351" y="13308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알고리즘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설계 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–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순찰 지점 추출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226BB45-BC0B-4D7F-851D-423476EE5E7E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 descr="화살이(가) 표시된 사진&#10;&#10;자동 생성된 설명">
            <a:extLst>
              <a:ext uri="{FF2B5EF4-FFF2-40B4-BE49-F238E27FC236}">
                <a16:creationId xmlns:a16="http://schemas.microsoft.com/office/drawing/2014/main" id="{FAA34424-5795-4C8A-8638-7364A3410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51" b="2013"/>
          <a:stretch/>
        </p:blipFill>
        <p:spPr>
          <a:xfrm>
            <a:off x="5842936" y="5099120"/>
            <a:ext cx="2830241" cy="1433946"/>
          </a:xfrm>
          <a:prstGeom prst="rect">
            <a:avLst/>
          </a:prstGeom>
        </p:spPr>
      </p:pic>
      <p:pic>
        <p:nvPicPr>
          <p:cNvPr id="46" name="그림 45" descr="화살이(가) 표시된 사진&#10;&#10;자동 생성된 설명">
            <a:extLst>
              <a:ext uri="{FF2B5EF4-FFF2-40B4-BE49-F238E27FC236}">
                <a16:creationId xmlns:a16="http://schemas.microsoft.com/office/drawing/2014/main" id="{4DB02729-F810-4EB1-927D-8088F0FB1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82" r="2" b="34082"/>
          <a:stretch/>
        </p:blipFill>
        <p:spPr>
          <a:xfrm>
            <a:off x="5842943" y="3505702"/>
            <a:ext cx="2830170" cy="1433945"/>
          </a:xfrm>
          <a:prstGeom prst="rect">
            <a:avLst/>
          </a:prstGeom>
        </p:spPr>
      </p:pic>
      <p:pic>
        <p:nvPicPr>
          <p:cNvPr id="51" name="그림 50" descr="화살이(가) 표시된 사진&#10;&#10;자동 생성된 설명">
            <a:extLst>
              <a:ext uri="{FF2B5EF4-FFF2-40B4-BE49-F238E27FC236}">
                <a16:creationId xmlns:a16="http://schemas.microsoft.com/office/drawing/2014/main" id="{277E9D99-4553-4412-82C6-5C0EFCF2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3" r="2" b="66632"/>
          <a:stretch/>
        </p:blipFill>
        <p:spPr>
          <a:xfrm>
            <a:off x="5842936" y="1936341"/>
            <a:ext cx="2830177" cy="1433945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61890467-48CB-4E35-AB85-112A51F82DCA}"/>
              </a:ext>
            </a:extLst>
          </p:cNvPr>
          <p:cNvGrpSpPr/>
          <p:nvPr/>
        </p:nvGrpSpPr>
        <p:grpSpPr>
          <a:xfrm>
            <a:off x="9788469" y="1955822"/>
            <a:ext cx="1444520" cy="1414464"/>
            <a:chOff x="1954525" y="3460737"/>
            <a:chExt cx="2932624" cy="291651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660F078E-57A5-4447-9DE8-E18E483CA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525" y="3460737"/>
              <a:ext cx="2932624" cy="2916510"/>
            </a:xfrm>
            <a:prstGeom prst="rect">
              <a:avLst/>
            </a:prstGeom>
          </p:spPr>
        </p:pic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4BCB9A38-8C6D-46D7-877E-D43568622A09}"/>
                </a:ext>
              </a:extLst>
            </p:cNvPr>
            <p:cNvSpPr/>
            <p:nvPr/>
          </p:nvSpPr>
          <p:spPr>
            <a:xfrm>
              <a:off x="2307620" y="3791204"/>
              <a:ext cx="2451840" cy="2418890"/>
            </a:xfrm>
            <a:custGeom>
              <a:avLst/>
              <a:gdLst>
                <a:gd name="connsiteX0" fmla="*/ 318808 w 3347245"/>
                <a:gd name="connsiteY0" fmla="*/ 2903183 h 3406590"/>
                <a:gd name="connsiteX1" fmla="*/ 26 w 3347245"/>
                <a:gd name="connsiteY1" fmla="*/ 2022339 h 3406590"/>
                <a:gd name="connsiteX2" fmla="*/ 335586 w 3347245"/>
                <a:gd name="connsiteY2" fmla="*/ 1569333 h 3406590"/>
                <a:gd name="connsiteX3" fmla="*/ 25193 w 3347245"/>
                <a:gd name="connsiteY3" fmla="*/ 579433 h 3406590"/>
                <a:gd name="connsiteX4" fmla="*/ 318808 w 3347245"/>
                <a:gd name="connsiteY4" fmla="*/ 235484 h 3406590"/>
                <a:gd name="connsiteX5" fmla="*/ 1124151 w 3347245"/>
                <a:gd name="connsiteY5" fmla="*/ 592 h 3406590"/>
                <a:gd name="connsiteX6" fmla="*/ 1686214 w 3347245"/>
                <a:gd name="connsiteY6" fmla="*/ 302596 h 3406590"/>
                <a:gd name="connsiteX7" fmla="*/ 2718059 w 3347245"/>
                <a:gd name="connsiteY7" fmla="*/ 42537 h 3406590"/>
                <a:gd name="connsiteX8" fmla="*/ 3020063 w 3347245"/>
                <a:gd name="connsiteY8" fmla="*/ 285818 h 3406590"/>
                <a:gd name="connsiteX9" fmla="*/ 3347234 w 3347245"/>
                <a:gd name="connsiteY9" fmla="*/ 1032438 h 3406590"/>
                <a:gd name="connsiteX10" fmla="*/ 3028452 w 3347245"/>
                <a:gd name="connsiteY10" fmla="*/ 1611278 h 3406590"/>
                <a:gd name="connsiteX11" fmla="*/ 2189553 w 3347245"/>
                <a:gd name="connsiteY11" fmla="*/ 1183440 h 3406590"/>
                <a:gd name="connsiteX12" fmla="*/ 1686214 w 3347245"/>
                <a:gd name="connsiteY12" fmla="*/ 1594500 h 3406590"/>
                <a:gd name="connsiteX13" fmla="*/ 2902617 w 3347245"/>
                <a:gd name="connsiteY13" fmla="*/ 2534067 h 3406590"/>
                <a:gd name="connsiteX14" fmla="*/ 2969729 w 3347245"/>
                <a:gd name="connsiteY14" fmla="*/ 2928350 h 3406590"/>
                <a:gd name="connsiteX15" fmla="*/ 2105663 w 3347245"/>
                <a:gd name="connsiteY15" fmla="*/ 3406522 h 3406590"/>
                <a:gd name="connsiteX16" fmla="*/ 1661047 w 3347245"/>
                <a:gd name="connsiteY16" fmla="*/ 2894794 h 3406590"/>
                <a:gd name="connsiteX17" fmla="*/ 1065428 w 3347245"/>
                <a:gd name="connsiteY17" fmla="*/ 2634735 h 3406590"/>
                <a:gd name="connsiteX18" fmla="*/ 620812 w 3347245"/>
                <a:gd name="connsiteY18" fmla="*/ 2961906 h 3406590"/>
                <a:gd name="connsiteX19" fmla="*/ 318808 w 3347245"/>
                <a:gd name="connsiteY19" fmla="*/ 2903183 h 340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47245" h="3406590">
                  <a:moveTo>
                    <a:pt x="318808" y="2903183"/>
                  </a:moveTo>
                  <a:cubicBezTo>
                    <a:pt x="215344" y="2746589"/>
                    <a:pt x="-2770" y="2244647"/>
                    <a:pt x="26" y="2022339"/>
                  </a:cubicBezTo>
                  <a:cubicBezTo>
                    <a:pt x="2822" y="1800031"/>
                    <a:pt x="331392" y="1809817"/>
                    <a:pt x="335586" y="1569333"/>
                  </a:cubicBezTo>
                  <a:cubicBezTo>
                    <a:pt x="339780" y="1328849"/>
                    <a:pt x="27989" y="801741"/>
                    <a:pt x="25193" y="579433"/>
                  </a:cubicBezTo>
                  <a:cubicBezTo>
                    <a:pt x="22397" y="357125"/>
                    <a:pt x="135649" y="331957"/>
                    <a:pt x="318808" y="235484"/>
                  </a:cubicBezTo>
                  <a:cubicBezTo>
                    <a:pt x="501967" y="139011"/>
                    <a:pt x="896250" y="-10593"/>
                    <a:pt x="1124151" y="592"/>
                  </a:cubicBezTo>
                  <a:cubicBezTo>
                    <a:pt x="1352052" y="11777"/>
                    <a:pt x="1420563" y="295605"/>
                    <a:pt x="1686214" y="302596"/>
                  </a:cubicBezTo>
                  <a:cubicBezTo>
                    <a:pt x="1951865" y="309587"/>
                    <a:pt x="2495751" y="45333"/>
                    <a:pt x="2718059" y="42537"/>
                  </a:cubicBezTo>
                  <a:cubicBezTo>
                    <a:pt x="2940367" y="39741"/>
                    <a:pt x="2915201" y="120835"/>
                    <a:pt x="3020063" y="285818"/>
                  </a:cubicBezTo>
                  <a:cubicBezTo>
                    <a:pt x="3124925" y="450801"/>
                    <a:pt x="3345836" y="811528"/>
                    <a:pt x="3347234" y="1032438"/>
                  </a:cubicBezTo>
                  <a:cubicBezTo>
                    <a:pt x="3348632" y="1253348"/>
                    <a:pt x="3221399" y="1586111"/>
                    <a:pt x="3028452" y="1611278"/>
                  </a:cubicBezTo>
                  <a:cubicBezTo>
                    <a:pt x="2835505" y="1636445"/>
                    <a:pt x="2413259" y="1186236"/>
                    <a:pt x="2189553" y="1183440"/>
                  </a:cubicBezTo>
                  <a:cubicBezTo>
                    <a:pt x="1965847" y="1180644"/>
                    <a:pt x="1567370" y="1369396"/>
                    <a:pt x="1686214" y="1594500"/>
                  </a:cubicBezTo>
                  <a:cubicBezTo>
                    <a:pt x="1805058" y="1819604"/>
                    <a:pt x="2688698" y="2311759"/>
                    <a:pt x="2902617" y="2534067"/>
                  </a:cubicBezTo>
                  <a:cubicBezTo>
                    <a:pt x="3116536" y="2756375"/>
                    <a:pt x="3102555" y="2782941"/>
                    <a:pt x="2969729" y="2928350"/>
                  </a:cubicBezTo>
                  <a:cubicBezTo>
                    <a:pt x="2836903" y="3073759"/>
                    <a:pt x="2323777" y="3412115"/>
                    <a:pt x="2105663" y="3406522"/>
                  </a:cubicBezTo>
                  <a:cubicBezTo>
                    <a:pt x="1887549" y="3400929"/>
                    <a:pt x="1834420" y="3023425"/>
                    <a:pt x="1661047" y="2894794"/>
                  </a:cubicBezTo>
                  <a:cubicBezTo>
                    <a:pt x="1487675" y="2766163"/>
                    <a:pt x="1238800" y="2623550"/>
                    <a:pt x="1065428" y="2634735"/>
                  </a:cubicBezTo>
                  <a:cubicBezTo>
                    <a:pt x="892056" y="2645920"/>
                    <a:pt x="745249" y="2915767"/>
                    <a:pt x="620812" y="2961906"/>
                  </a:cubicBezTo>
                  <a:cubicBezTo>
                    <a:pt x="496375" y="3008045"/>
                    <a:pt x="422272" y="3059777"/>
                    <a:pt x="318808" y="2903183"/>
                  </a:cubicBezTo>
                  <a:close/>
                </a:path>
              </a:pathLst>
            </a:cu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4A69CAC-42DC-4C0A-A74B-6EB70FDEE5DC}"/>
              </a:ext>
            </a:extLst>
          </p:cNvPr>
          <p:cNvGrpSpPr/>
          <p:nvPr/>
        </p:nvGrpSpPr>
        <p:grpSpPr>
          <a:xfrm>
            <a:off x="9788468" y="3514247"/>
            <a:ext cx="1444520" cy="1433944"/>
            <a:chOff x="5335579" y="3454325"/>
            <a:chExt cx="2932622" cy="2922922"/>
          </a:xfrm>
        </p:grpSpPr>
        <p:pic>
          <p:nvPicPr>
            <p:cNvPr id="57" name="그림 56" descr="노란색, 체커이(가) 표시된 사진&#10;&#10;자동 생성된 설명">
              <a:extLst>
                <a:ext uri="{FF2B5EF4-FFF2-40B4-BE49-F238E27FC236}">
                  <a16:creationId xmlns:a16="http://schemas.microsoft.com/office/drawing/2014/main" id="{167422F4-3F42-4236-845E-42EF1E5A7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579" y="3454325"/>
              <a:ext cx="2932622" cy="2922922"/>
            </a:xfrm>
            <a:prstGeom prst="rect">
              <a:avLst/>
            </a:prstGeom>
          </p:spPr>
        </p:pic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2D15F261-37F4-4CF0-9D66-8AE4C311ED31}"/>
                </a:ext>
              </a:extLst>
            </p:cNvPr>
            <p:cNvSpPr/>
            <p:nvPr/>
          </p:nvSpPr>
          <p:spPr>
            <a:xfrm>
              <a:off x="5651591" y="3797088"/>
              <a:ext cx="2553979" cy="2406594"/>
            </a:xfrm>
            <a:custGeom>
              <a:avLst/>
              <a:gdLst>
                <a:gd name="connsiteX0" fmla="*/ 1619354 w 3479026"/>
                <a:gd name="connsiteY0" fmla="*/ 3518283 h 3525406"/>
                <a:gd name="connsiteX1" fmla="*/ 881122 w 3479026"/>
                <a:gd name="connsiteY1" fmla="*/ 3275003 h 3525406"/>
                <a:gd name="connsiteX2" fmla="*/ 797233 w 3479026"/>
                <a:gd name="connsiteY2" fmla="*/ 2780052 h 3525406"/>
                <a:gd name="connsiteX3" fmla="*/ 251948 w 3479026"/>
                <a:gd name="connsiteY3" fmla="*/ 2486438 h 3525406"/>
                <a:gd name="connsiteX4" fmla="*/ 278 w 3479026"/>
                <a:gd name="connsiteY4" fmla="*/ 2217990 h 3525406"/>
                <a:gd name="connsiteX5" fmla="*/ 293893 w 3479026"/>
                <a:gd name="connsiteY5" fmla="*/ 1915986 h 3525406"/>
                <a:gd name="connsiteX6" fmla="*/ 251948 w 3479026"/>
                <a:gd name="connsiteY6" fmla="*/ 1706261 h 3525406"/>
                <a:gd name="connsiteX7" fmla="*/ 42223 w 3479026"/>
                <a:gd name="connsiteY7" fmla="*/ 1706261 h 3525406"/>
                <a:gd name="connsiteX8" fmla="*/ 553952 w 3479026"/>
                <a:gd name="connsiteY8" fmla="*/ 858973 h 3525406"/>
                <a:gd name="connsiteX9" fmla="*/ 830788 w 3479026"/>
                <a:gd name="connsiteY9" fmla="*/ 875751 h 3525406"/>
                <a:gd name="connsiteX10" fmla="*/ 1074069 w 3479026"/>
                <a:gd name="connsiteY10" fmla="*/ 380801 h 3525406"/>
                <a:gd name="connsiteX11" fmla="*/ 1116014 w 3479026"/>
                <a:gd name="connsiteY11" fmla="*/ 36852 h 3525406"/>
                <a:gd name="connsiteX12" fmla="*/ 1661299 w 3479026"/>
                <a:gd name="connsiteY12" fmla="*/ 20074 h 3525406"/>
                <a:gd name="connsiteX13" fmla="*/ 2441475 w 3479026"/>
                <a:gd name="connsiteY13" fmla="*/ 129131 h 3525406"/>
                <a:gd name="connsiteX14" fmla="*/ 2911258 w 3479026"/>
                <a:gd name="connsiteY14" fmla="*/ 355634 h 3525406"/>
                <a:gd name="connsiteX15" fmla="*/ 3179706 w 3479026"/>
                <a:gd name="connsiteY15" fmla="*/ 322078 h 3525406"/>
                <a:gd name="connsiteX16" fmla="*/ 3473321 w 3479026"/>
                <a:gd name="connsiteY16" fmla="*/ 867362 h 3525406"/>
                <a:gd name="connsiteX17" fmla="*/ 2902869 w 3479026"/>
                <a:gd name="connsiteY17" fmla="*/ 858973 h 3525406"/>
                <a:gd name="connsiteX18" fmla="*/ 2516976 w 3479026"/>
                <a:gd name="connsiteY18" fmla="*/ 1194533 h 3525406"/>
                <a:gd name="connsiteX19" fmla="*/ 2659588 w 3479026"/>
                <a:gd name="connsiteY19" fmla="*/ 1437814 h 3525406"/>
                <a:gd name="connsiteX20" fmla="*/ 2978370 w 3479026"/>
                <a:gd name="connsiteY20" fmla="*/ 2176045 h 3525406"/>
                <a:gd name="connsiteX21" fmla="*/ 2969981 w 3479026"/>
                <a:gd name="connsiteY21" fmla="*/ 2486438 h 3525406"/>
                <a:gd name="connsiteX22" fmla="*/ 2911258 w 3479026"/>
                <a:gd name="connsiteY22" fmla="*/ 2746496 h 3525406"/>
                <a:gd name="connsiteX23" fmla="*/ 2466642 w 3479026"/>
                <a:gd name="connsiteY23" fmla="*/ 2754885 h 3525406"/>
                <a:gd name="connsiteX24" fmla="*/ 2147860 w 3479026"/>
                <a:gd name="connsiteY24" fmla="*/ 2461271 h 3525406"/>
                <a:gd name="connsiteX25" fmla="*/ 1820689 w 3479026"/>
                <a:gd name="connsiteY25" fmla="*/ 2486438 h 3525406"/>
                <a:gd name="connsiteX26" fmla="*/ 2147860 w 3479026"/>
                <a:gd name="connsiteY26" fmla="*/ 2771663 h 3525406"/>
                <a:gd name="connsiteX27" fmla="*/ 2240139 w 3479026"/>
                <a:gd name="connsiteY27" fmla="*/ 3014944 h 3525406"/>
                <a:gd name="connsiteX28" fmla="*/ 1619354 w 3479026"/>
                <a:gd name="connsiteY28" fmla="*/ 3518283 h 35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79026" h="3525406">
                  <a:moveTo>
                    <a:pt x="1619354" y="3518283"/>
                  </a:moveTo>
                  <a:cubicBezTo>
                    <a:pt x="1392851" y="3561626"/>
                    <a:pt x="1018142" y="3398041"/>
                    <a:pt x="881122" y="3275003"/>
                  </a:cubicBezTo>
                  <a:cubicBezTo>
                    <a:pt x="744102" y="3151965"/>
                    <a:pt x="902095" y="2911479"/>
                    <a:pt x="797233" y="2780052"/>
                  </a:cubicBezTo>
                  <a:cubicBezTo>
                    <a:pt x="692371" y="2648625"/>
                    <a:pt x="384774" y="2580115"/>
                    <a:pt x="251948" y="2486438"/>
                  </a:cubicBezTo>
                  <a:cubicBezTo>
                    <a:pt x="119122" y="2392761"/>
                    <a:pt x="-6713" y="2313065"/>
                    <a:pt x="278" y="2217990"/>
                  </a:cubicBezTo>
                  <a:cubicBezTo>
                    <a:pt x="7269" y="2122915"/>
                    <a:pt x="251948" y="2001274"/>
                    <a:pt x="293893" y="1915986"/>
                  </a:cubicBezTo>
                  <a:cubicBezTo>
                    <a:pt x="335838" y="1830698"/>
                    <a:pt x="293893" y="1741215"/>
                    <a:pt x="251948" y="1706261"/>
                  </a:cubicBezTo>
                  <a:cubicBezTo>
                    <a:pt x="210003" y="1671307"/>
                    <a:pt x="-8111" y="1847476"/>
                    <a:pt x="42223" y="1706261"/>
                  </a:cubicBezTo>
                  <a:cubicBezTo>
                    <a:pt x="92557" y="1565046"/>
                    <a:pt x="422525" y="997391"/>
                    <a:pt x="553952" y="858973"/>
                  </a:cubicBezTo>
                  <a:cubicBezTo>
                    <a:pt x="685379" y="720555"/>
                    <a:pt x="744102" y="955446"/>
                    <a:pt x="830788" y="875751"/>
                  </a:cubicBezTo>
                  <a:cubicBezTo>
                    <a:pt x="917474" y="796056"/>
                    <a:pt x="1026531" y="520617"/>
                    <a:pt x="1074069" y="380801"/>
                  </a:cubicBezTo>
                  <a:cubicBezTo>
                    <a:pt x="1121607" y="240985"/>
                    <a:pt x="1018142" y="96973"/>
                    <a:pt x="1116014" y="36852"/>
                  </a:cubicBezTo>
                  <a:cubicBezTo>
                    <a:pt x="1213886" y="-23269"/>
                    <a:pt x="1440389" y="4694"/>
                    <a:pt x="1661299" y="20074"/>
                  </a:cubicBezTo>
                  <a:cubicBezTo>
                    <a:pt x="1882209" y="35454"/>
                    <a:pt x="2233149" y="73204"/>
                    <a:pt x="2441475" y="129131"/>
                  </a:cubicBezTo>
                  <a:cubicBezTo>
                    <a:pt x="2649801" y="185058"/>
                    <a:pt x="2788220" y="323476"/>
                    <a:pt x="2911258" y="355634"/>
                  </a:cubicBezTo>
                  <a:cubicBezTo>
                    <a:pt x="3034297" y="387792"/>
                    <a:pt x="3086029" y="236790"/>
                    <a:pt x="3179706" y="322078"/>
                  </a:cubicBezTo>
                  <a:cubicBezTo>
                    <a:pt x="3273383" y="407366"/>
                    <a:pt x="3519460" y="777880"/>
                    <a:pt x="3473321" y="867362"/>
                  </a:cubicBezTo>
                  <a:cubicBezTo>
                    <a:pt x="3427182" y="956844"/>
                    <a:pt x="3062260" y="804444"/>
                    <a:pt x="2902869" y="858973"/>
                  </a:cubicBezTo>
                  <a:cubicBezTo>
                    <a:pt x="2743478" y="913501"/>
                    <a:pt x="2557523" y="1098060"/>
                    <a:pt x="2516976" y="1194533"/>
                  </a:cubicBezTo>
                  <a:cubicBezTo>
                    <a:pt x="2476429" y="1291006"/>
                    <a:pt x="2582689" y="1274229"/>
                    <a:pt x="2659588" y="1437814"/>
                  </a:cubicBezTo>
                  <a:cubicBezTo>
                    <a:pt x="2736487" y="1601399"/>
                    <a:pt x="2926638" y="2001274"/>
                    <a:pt x="2978370" y="2176045"/>
                  </a:cubicBezTo>
                  <a:cubicBezTo>
                    <a:pt x="3030102" y="2350816"/>
                    <a:pt x="2981166" y="2391363"/>
                    <a:pt x="2969981" y="2486438"/>
                  </a:cubicBezTo>
                  <a:cubicBezTo>
                    <a:pt x="2958796" y="2581513"/>
                    <a:pt x="2995148" y="2701755"/>
                    <a:pt x="2911258" y="2746496"/>
                  </a:cubicBezTo>
                  <a:cubicBezTo>
                    <a:pt x="2827368" y="2791237"/>
                    <a:pt x="2593875" y="2802422"/>
                    <a:pt x="2466642" y="2754885"/>
                  </a:cubicBezTo>
                  <a:cubicBezTo>
                    <a:pt x="2339409" y="2707348"/>
                    <a:pt x="2255519" y="2506012"/>
                    <a:pt x="2147860" y="2461271"/>
                  </a:cubicBezTo>
                  <a:cubicBezTo>
                    <a:pt x="2040201" y="2416530"/>
                    <a:pt x="1820689" y="2434706"/>
                    <a:pt x="1820689" y="2486438"/>
                  </a:cubicBezTo>
                  <a:cubicBezTo>
                    <a:pt x="1820689" y="2538170"/>
                    <a:pt x="2077952" y="2683579"/>
                    <a:pt x="2147860" y="2771663"/>
                  </a:cubicBezTo>
                  <a:cubicBezTo>
                    <a:pt x="2217768" y="2859747"/>
                    <a:pt x="2329621" y="2891906"/>
                    <a:pt x="2240139" y="3014944"/>
                  </a:cubicBezTo>
                  <a:cubicBezTo>
                    <a:pt x="2150657" y="3137982"/>
                    <a:pt x="1845857" y="3474940"/>
                    <a:pt x="1619354" y="3518283"/>
                  </a:cubicBezTo>
                  <a:close/>
                </a:path>
              </a:pathLst>
            </a:cu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07B1C81-E831-4F10-B9A2-2C342DDE273B}"/>
              </a:ext>
            </a:extLst>
          </p:cNvPr>
          <p:cNvGrpSpPr/>
          <p:nvPr/>
        </p:nvGrpSpPr>
        <p:grpSpPr>
          <a:xfrm>
            <a:off x="9788468" y="5107665"/>
            <a:ext cx="1444520" cy="1433944"/>
            <a:chOff x="8716632" y="3467148"/>
            <a:chExt cx="2935868" cy="2916511"/>
          </a:xfrm>
        </p:grpSpPr>
        <p:pic>
          <p:nvPicPr>
            <p:cNvPr id="60" name="그림 59" descr="화이트보드이(가) 표시된 사진&#10;&#10;자동 생성된 설명">
              <a:extLst>
                <a:ext uri="{FF2B5EF4-FFF2-40B4-BE49-F238E27FC236}">
                  <a16:creationId xmlns:a16="http://schemas.microsoft.com/office/drawing/2014/main" id="{3F49B2AF-3357-4A3A-AF87-85DF433B9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632" y="3467148"/>
              <a:ext cx="2935868" cy="2916511"/>
            </a:xfrm>
            <a:prstGeom prst="rect">
              <a:avLst/>
            </a:prstGeom>
          </p:spPr>
        </p:pic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F8AB84A-E4B3-46D2-BACF-F137D140AD9D}"/>
                </a:ext>
              </a:extLst>
            </p:cNvPr>
            <p:cNvSpPr/>
            <p:nvPr/>
          </p:nvSpPr>
          <p:spPr>
            <a:xfrm>
              <a:off x="9055324" y="3642789"/>
              <a:ext cx="2514104" cy="2481226"/>
            </a:xfrm>
            <a:custGeom>
              <a:avLst/>
              <a:gdLst>
                <a:gd name="connsiteX0" fmla="*/ 589378 w 3545317"/>
                <a:gd name="connsiteY0" fmla="*/ 604029 h 3383274"/>
                <a:gd name="connsiteX1" fmla="*/ 832659 w 3545317"/>
                <a:gd name="connsiteY1" fmla="*/ 92300 h 3383274"/>
                <a:gd name="connsiteX2" fmla="*/ 1411499 w 3545317"/>
                <a:gd name="connsiteY2" fmla="*/ 41966 h 3383274"/>
                <a:gd name="connsiteX3" fmla="*/ 2787293 w 3545317"/>
                <a:gd name="connsiteY3" fmla="*/ 545306 h 3383274"/>
                <a:gd name="connsiteX4" fmla="*/ 3240299 w 3545317"/>
                <a:gd name="connsiteY4" fmla="*/ 587251 h 3383274"/>
                <a:gd name="connsiteX5" fmla="*/ 3282244 w 3545317"/>
                <a:gd name="connsiteY5" fmla="*/ 872476 h 3383274"/>
                <a:gd name="connsiteX6" fmla="*/ 2720181 w 3545317"/>
                <a:gd name="connsiteY6" fmla="*/ 1359038 h 3383274"/>
                <a:gd name="connsiteX7" fmla="*/ 3022185 w 3545317"/>
                <a:gd name="connsiteY7" fmla="*/ 2214715 h 3383274"/>
                <a:gd name="connsiteX8" fmla="*/ 3408079 w 3545317"/>
                <a:gd name="connsiteY8" fmla="*/ 2650942 h 3383274"/>
                <a:gd name="connsiteX9" fmla="*/ 3517136 w 3545317"/>
                <a:gd name="connsiteY9" fmla="*/ 3238172 h 3383274"/>
                <a:gd name="connsiteX10" fmla="*/ 2929906 w 3545317"/>
                <a:gd name="connsiteY10" fmla="*/ 3364007 h 3383274"/>
                <a:gd name="connsiteX11" fmla="*/ 1663169 w 3545317"/>
                <a:gd name="connsiteY11" fmla="*/ 3254950 h 3383274"/>
                <a:gd name="connsiteX12" fmla="*/ 1931616 w 3545317"/>
                <a:gd name="connsiteY12" fmla="*/ 2206326 h 3383274"/>
                <a:gd name="connsiteX13" fmla="*/ 1344387 w 3545317"/>
                <a:gd name="connsiteY13" fmla="*/ 1929489 h 3383274"/>
                <a:gd name="connsiteX14" fmla="*/ 924937 w 3545317"/>
                <a:gd name="connsiteY14" fmla="*/ 2701276 h 3383274"/>
                <a:gd name="connsiteX15" fmla="*/ 572600 w 3545317"/>
                <a:gd name="connsiteY15" fmla="*/ 2726443 h 3383274"/>
                <a:gd name="connsiteX16" fmla="*/ 278985 w 3545317"/>
                <a:gd name="connsiteY16" fmla="*/ 1853988 h 3383274"/>
                <a:gd name="connsiteX17" fmla="*/ 10537 w 3545317"/>
                <a:gd name="connsiteY17" fmla="*/ 1677819 h 3383274"/>
                <a:gd name="connsiteX18" fmla="*/ 52482 w 3545317"/>
                <a:gd name="connsiteY18" fmla="*/ 1384205 h 3383274"/>
                <a:gd name="connsiteX19" fmla="*/ 35704 w 3545317"/>
                <a:gd name="connsiteY19" fmla="*/ 880865 h 3383274"/>
                <a:gd name="connsiteX20" fmla="*/ 589378 w 3545317"/>
                <a:gd name="connsiteY20" fmla="*/ 604029 h 338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5317" h="3383274">
                  <a:moveTo>
                    <a:pt x="589378" y="604029"/>
                  </a:moveTo>
                  <a:cubicBezTo>
                    <a:pt x="722204" y="472602"/>
                    <a:pt x="695639" y="185977"/>
                    <a:pt x="832659" y="92300"/>
                  </a:cubicBezTo>
                  <a:cubicBezTo>
                    <a:pt x="969679" y="-1377"/>
                    <a:pt x="1085727" y="-33535"/>
                    <a:pt x="1411499" y="41966"/>
                  </a:cubicBezTo>
                  <a:cubicBezTo>
                    <a:pt x="1737271" y="117467"/>
                    <a:pt x="2482493" y="454425"/>
                    <a:pt x="2787293" y="545306"/>
                  </a:cubicBezTo>
                  <a:cubicBezTo>
                    <a:pt x="3092093" y="636187"/>
                    <a:pt x="3157807" y="532723"/>
                    <a:pt x="3240299" y="587251"/>
                  </a:cubicBezTo>
                  <a:cubicBezTo>
                    <a:pt x="3322791" y="641779"/>
                    <a:pt x="3368930" y="743845"/>
                    <a:pt x="3282244" y="872476"/>
                  </a:cubicBezTo>
                  <a:cubicBezTo>
                    <a:pt x="3195558" y="1001107"/>
                    <a:pt x="2763524" y="1135332"/>
                    <a:pt x="2720181" y="1359038"/>
                  </a:cubicBezTo>
                  <a:cubicBezTo>
                    <a:pt x="2676838" y="1582744"/>
                    <a:pt x="2907535" y="1999398"/>
                    <a:pt x="3022185" y="2214715"/>
                  </a:cubicBezTo>
                  <a:cubicBezTo>
                    <a:pt x="3136835" y="2430032"/>
                    <a:pt x="3325587" y="2480366"/>
                    <a:pt x="3408079" y="2650942"/>
                  </a:cubicBezTo>
                  <a:cubicBezTo>
                    <a:pt x="3490571" y="2821518"/>
                    <a:pt x="3596831" y="3119328"/>
                    <a:pt x="3517136" y="3238172"/>
                  </a:cubicBezTo>
                  <a:cubicBezTo>
                    <a:pt x="3437441" y="3357016"/>
                    <a:pt x="3238900" y="3361211"/>
                    <a:pt x="2929906" y="3364007"/>
                  </a:cubicBezTo>
                  <a:cubicBezTo>
                    <a:pt x="2620912" y="3366803"/>
                    <a:pt x="1829551" y="3447897"/>
                    <a:pt x="1663169" y="3254950"/>
                  </a:cubicBezTo>
                  <a:cubicBezTo>
                    <a:pt x="1496787" y="3062003"/>
                    <a:pt x="1984746" y="2427236"/>
                    <a:pt x="1931616" y="2206326"/>
                  </a:cubicBezTo>
                  <a:cubicBezTo>
                    <a:pt x="1878486" y="1985416"/>
                    <a:pt x="1512167" y="1846997"/>
                    <a:pt x="1344387" y="1929489"/>
                  </a:cubicBezTo>
                  <a:cubicBezTo>
                    <a:pt x="1176607" y="2011981"/>
                    <a:pt x="1053568" y="2568450"/>
                    <a:pt x="924937" y="2701276"/>
                  </a:cubicBezTo>
                  <a:cubicBezTo>
                    <a:pt x="796306" y="2834102"/>
                    <a:pt x="680259" y="2867658"/>
                    <a:pt x="572600" y="2726443"/>
                  </a:cubicBezTo>
                  <a:cubicBezTo>
                    <a:pt x="464941" y="2585228"/>
                    <a:pt x="372662" y="2028758"/>
                    <a:pt x="278985" y="1853988"/>
                  </a:cubicBezTo>
                  <a:cubicBezTo>
                    <a:pt x="185308" y="1679218"/>
                    <a:pt x="48287" y="1756116"/>
                    <a:pt x="10537" y="1677819"/>
                  </a:cubicBezTo>
                  <a:cubicBezTo>
                    <a:pt x="-27214" y="1599522"/>
                    <a:pt x="48288" y="1517031"/>
                    <a:pt x="52482" y="1384205"/>
                  </a:cubicBezTo>
                  <a:cubicBezTo>
                    <a:pt x="56676" y="1251379"/>
                    <a:pt x="-52381" y="1010894"/>
                    <a:pt x="35704" y="880865"/>
                  </a:cubicBezTo>
                  <a:cubicBezTo>
                    <a:pt x="123788" y="750836"/>
                    <a:pt x="456552" y="735456"/>
                    <a:pt x="589378" y="604029"/>
                  </a:cubicBezTo>
                  <a:close/>
                </a:path>
              </a:pathLst>
            </a:cu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</p:grp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7F783293-41E7-420E-AB48-6CA621860CBB}"/>
              </a:ext>
            </a:extLst>
          </p:cNvPr>
          <p:cNvSpPr/>
          <p:nvPr/>
        </p:nvSpPr>
        <p:spPr>
          <a:xfrm>
            <a:off x="8898279" y="2436087"/>
            <a:ext cx="671593" cy="310778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EF5C69F1-6D2C-43F3-93CF-B06D03A3F55F}"/>
              </a:ext>
            </a:extLst>
          </p:cNvPr>
          <p:cNvSpPr/>
          <p:nvPr/>
        </p:nvSpPr>
        <p:spPr>
          <a:xfrm>
            <a:off x="8898279" y="4005448"/>
            <a:ext cx="671593" cy="310778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8A8FB2CC-6D50-4907-A59D-B8FB7CDD9900}"/>
              </a:ext>
            </a:extLst>
          </p:cNvPr>
          <p:cNvSpPr/>
          <p:nvPr/>
        </p:nvSpPr>
        <p:spPr>
          <a:xfrm>
            <a:off x="8898279" y="5578215"/>
            <a:ext cx="671593" cy="310778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B46AFA-C059-4B37-91DC-DC28A8EB7B4F}"/>
              </a:ext>
            </a:extLst>
          </p:cNvPr>
          <p:cNvSpPr txBox="1"/>
          <p:nvPr/>
        </p:nvSpPr>
        <p:spPr>
          <a:xfrm>
            <a:off x="1881790" y="2021120"/>
            <a:ext cx="1273396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알고리즘 </a:t>
            </a:r>
            <a:r>
              <a:rPr lang="en-US" altLang="ko-KR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88578A-1C76-4C5E-BA59-956954282929}"/>
              </a:ext>
            </a:extLst>
          </p:cNvPr>
          <p:cNvSpPr txBox="1"/>
          <p:nvPr/>
        </p:nvSpPr>
        <p:spPr>
          <a:xfrm>
            <a:off x="1881790" y="3536695"/>
            <a:ext cx="1273396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알고리즘 </a:t>
            </a:r>
            <a:r>
              <a:rPr lang="en-US" altLang="ko-KR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F2BCBD-044F-4143-9876-EAFA230D25C6}"/>
              </a:ext>
            </a:extLst>
          </p:cNvPr>
          <p:cNvSpPr txBox="1"/>
          <p:nvPr/>
        </p:nvSpPr>
        <p:spPr>
          <a:xfrm>
            <a:off x="1887459" y="5109462"/>
            <a:ext cx="1273396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알고리즘 </a:t>
            </a:r>
            <a:r>
              <a:rPr lang="en-US" altLang="ko-KR" sz="1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D22D6-40F2-43F1-AB27-9DD877DB2559}"/>
              </a:ext>
            </a:extLst>
          </p:cNvPr>
          <p:cNvSpPr txBox="1"/>
          <p:nvPr/>
        </p:nvSpPr>
        <p:spPr>
          <a:xfrm>
            <a:off x="2007578" y="2460578"/>
            <a:ext cx="3272911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구역을 나누고 중앙 지점을 순찰해</a:t>
            </a:r>
            <a:r>
              <a:rPr lang="en-US" altLang="ko-KR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, </a:t>
            </a:r>
            <a:br>
              <a:rPr lang="en-US" altLang="ko-KR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전체 지역을 순회하는 것에 집중한 경로</a:t>
            </a:r>
            <a:br>
              <a:rPr lang="en-US" altLang="ko-KR" sz="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</a:br>
            <a:endParaRPr lang="en-US" altLang="ko-KR" sz="700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범죄 예측이 포함되지 않은 대조군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9BAFD4-10CC-44C9-A623-893EDA760067}"/>
              </a:ext>
            </a:extLst>
          </p:cNvPr>
          <p:cNvSpPr txBox="1"/>
          <p:nvPr/>
        </p:nvSpPr>
        <p:spPr>
          <a:xfrm>
            <a:off x="2007579" y="3998997"/>
            <a:ext cx="3161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예측 결과 범죄 고위험 지역을 순찰</a:t>
            </a:r>
            <a:br>
              <a:rPr lang="en-US" altLang="ko-KR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</a:br>
            <a:endParaRPr lang="en-US" altLang="ko-KR" sz="800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    (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경로가 일부 지역에만 편중될 수 있음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4F9FC5-20F8-4F2E-8F90-4E8C8F80929E}"/>
              </a:ext>
            </a:extLst>
          </p:cNvPr>
          <p:cNvSpPr txBox="1"/>
          <p:nvPr/>
        </p:nvSpPr>
        <p:spPr>
          <a:xfrm>
            <a:off x="2007579" y="5549262"/>
            <a:ext cx="316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구역을 나누고</a:t>
            </a:r>
            <a:r>
              <a:rPr lang="en-US" altLang="ko-KR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구역 내 범죄 위험도가 가장 높은 그리드를 순회하는 경로</a:t>
            </a:r>
            <a:endParaRPr lang="en-US" altLang="ko-KR" sz="1400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CF3944C-4186-48F6-BC83-E11B7D762CB9}"/>
              </a:ext>
            </a:extLst>
          </p:cNvPr>
          <p:cNvCxnSpPr>
            <a:cxnSpLocks/>
          </p:cNvCxnSpPr>
          <p:nvPr/>
        </p:nvCxnSpPr>
        <p:spPr>
          <a:xfrm flipH="1">
            <a:off x="1872826" y="3438561"/>
            <a:ext cx="9082045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5B2D37C-EE2C-4E29-8368-F68556326932}"/>
              </a:ext>
            </a:extLst>
          </p:cNvPr>
          <p:cNvCxnSpPr>
            <a:cxnSpLocks/>
          </p:cNvCxnSpPr>
          <p:nvPr/>
        </p:nvCxnSpPr>
        <p:spPr>
          <a:xfrm flipH="1">
            <a:off x="1918999" y="5033857"/>
            <a:ext cx="9035872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6E999AF-22F6-4554-9277-9FD35E839270}"/>
              </a:ext>
            </a:extLst>
          </p:cNvPr>
          <p:cNvSpPr txBox="1"/>
          <p:nvPr/>
        </p:nvSpPr>
        <p:spPr>
          <a:xfrm>
            <a:off x="8144674" y="1328338"/>
            <a:ext cx="217880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TSP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(Traveling Salesman’s Problem)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1515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4" y="474341"/>
            <a:ext cx="6345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Step.2 :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순찰 경로 알고리즘 개발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34550-A80C-489C-8448-209E41259692}"/>
              </a:ext>
            </a:extLst>
          </p:cNvPr>
          <p:cNvSpPr/>
          <p:nvPr/>
        </p:nvSpPr>
        <p:spPr>
          <a:xfrm>
            <a:off x="2184351" y="13308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알고리즘 성능 평가 방법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226BB45-BC0B-4D7F-851D-423476EE5E7E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95E2DCC-65ED-4E2F-9F8C-9F07DFBE92C2}"/>
              </a:ext>
            </a:extLst>
          </p:cNvPr>
          <p:cNvSpPr txBox="1"/>
          <p:nvPr/>
        </p:nvSpPr>
        <p:spPr>
          <a:xfrm>
            <a:off x="7340629" y="3722870"/>
            <a:ext cx="4309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초동조치 시간 </a:t>
            </a:r>
            <a:endParaRPr lang="en-US" altLang="ko-KR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경로 내 </a:t>
            </a:r>
            <a:r>
              <a:rPr lang="en-US" altLang="ko-KR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Test Point</a:t>
            </a:r>
            <a:r>
              <a:rPr lang="ko-KR" altLang="en-US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을 선택</a:t>
            </a:r>
            <a:endParaRPr lang="en-US" altLang="ko-KR" sz="1400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범죄 발생 지점 까지 걸린 초동조치 시간 누적</a:t>
            </a:r>
            <a:endParaRPr lang="en-US" altLang="ko-KR" sz="1400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3DBEC8-BB75-404C-ABA9-E3D579D865A1}"/>
              </a:ext>
            </a:extLst>
          </p:cNvPr>
          <p:cNvSpPr txBox="1"/>
          <p:nvPr/>
        </p:nvSpPr>
        <p:spPr>
          <a:xfrm>
            <a:off x="2585444" y="1800048"/>
            <a:ext cx="6006100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사건 발생 지점까지 순찰차의 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초동조치 시간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을 측정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60994A-F85C-41D5-8CBF-ECFDE4D412FB}"/>
              </a:ext>
            </a:extLst>
          </p:cNvPr>
          <p:cNvSpPr txBox="1"/>
          <p:nvPr/>
        </p:nvSpPr>
        <p:spPr>
          <a:xfrm>
            <a:off x="7340629" y="4628412"/>
            <a:ext cx="40348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 dirty="0">
                <a:solidFill>
                  <a:srgbClr val="FFC000">
                    <a:lumMod val="40000"/>
                    <a:lumOff val="60000"/>
                  </a:srgb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Test Points</a:t>
            </a:r>
          </a:p>
          <a:p>
            <a:pPr marL="285750" indent="-285750">
              <a:buFontTx/>
              <a:buChar char="-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20B0600000101010101" charset="-127"/>
                <a:ea typeface="KoPub돋움체_Pro Medium" panose="020B0600000101010101" charset="-127"/>
                <a:cs typeface="+mn-cs"/>
              </a:rPr>
              <a:t>실제 데이터와 유사하게 임의 사건 발생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20B0600000101010101" charset="-127"/>
              <a:ea typeface="KoPub돋움체_Pro Medium" panose="020B0600000101010101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관할 구역당 </a:t>
            </a:r>
            <a:r>
              <a:rPr lang="en-US" altLang="ko-KR" sz="1400" dirty="0">
                <a:solidFill>
                  <a:prstClr val="white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300</a:t>
            </a:r>
            <a:r>
              <a:rPr lang="ko-KR" altLang="en-US" sz="1400" dirty="0">
                <a:solidFill>
                  <a:prstClr val="white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개의 </a:t>
            </a:r>
            <a:r>
              <a:rPr lang="en-US" altLang="ko-KR" sz="1400" dirty="0">
                <a:solidFill>
                  <a:prstClr val="white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Test Point </a:t>
            </a:r>
            <a:r>
              <a:rPr lang="ko-KR" altLang="en-US" sz="1400" dirty="0">
                <a:solidFill>
                  <a:prstClr val="white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20B0600000101010101" charset="-127"/>
              <a:ea typeface="KoPub돋움체_Pro Medium" panose="020B0600000101010101" charset="-127"/>
              <a:cs typeface="+mn-cs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 sz="1400" dirty="0">
                <a:solidFill>
                  <a:prstClr val="white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선택된 부분 경로에서 임의의 </a:t>
            </a:r>
            <a:r>
              <a:rPr lang="en-US" altLang="ko-KR" sz="1400" dirty="0">
                <a:solidFill>
                  <a:prstClr val="white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3</a:t>
            </a:r>
            <a:r>
              <a:rPr lang="ko-KR" altLang="en-US" sz="1400" dirty="0">
                <a:solidFill>
                  <a:prstClr val="white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개 지점 추출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20B0600000101010101" charset="-127"/>
                <a:ea typeface="KoPub돋움체_Pro Medium" panose="020B0600000101010101" charset="-127"/>
                <a:cs typeface="+mn-cs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20B0600000101010101" charset="-127"/>
              <a:ea typeface="KoPub돋움체_Pro Medium" panose="020B0600000101010101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96EABB-C716-4E06-A0E2-B2F30A66437D}"/>
              </a:ext>
            </a:extLst>
          </p:cNvPr>
          <p:cNvGrpSpPr/>
          <p:nvPr/>
        </p:nvGrpSpPr>
        <p:grpSpPr>
          <a:xfrm>
            <a:off x="2299646" y="2581933"/>
            <a:ext cx="4766495" cy="3638543"/>
            <a:chOff x="2901279" y="2669978"/>
            <a:chExt cx="4226417" cy="305974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4222186-AD77-4001-BF82-DBAB3A6C6F60}"/>
                </a:ext>
              </a:extLst>
            </p:cNvPr>
            <p:cNvGrpSpPr/>
            <p:nvPr/>
          </p:nvGrpSpPr>
          <p:grpSpPr>
            <a:xfrm>
              <a:off x="2901279" y="2669978"/>
              <a:ext cx="4226417" cy="3059743"/>
              <a:chOff x="2585443" y="2433868"/>
              <a:chExt cx="4666935" cy="3651190"/>
            </a:xfrm>
          </p:grpSpPr>
          <p:pic>
            <p:nvPicPr>
              <p:cNvPr id="16" name="Picture 2" descr="The square grid G , . | Download Scientific Diagram">
                <a:extLst>
                  <a:ext uri="{FF2B5EF4-FFF2-40B4-BE49-F238E27FC236}">
                    <a16:creationId xmlns:a16="http://schemas.microsoft.com/office/drawing/2014/main" id="{0F73978D-3AB9-4FAC-86D9-7F87DD4B76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5443" y="2433868"/>
                <a:ext cx="4666935" cy="3651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1AF736-5290-4355-BF38-6B4183F02A62}"/>
                  </a:ext>
                </a:extLst>
              </p:cNvPr>
              <p:cNvSpPr txBox="1"/>
              <p:nvPr/>
            </p:nvSpPr>
            <p:spPr>
              <a:xfrm>
                <a:off x="3209998" y="5029285"/>
                <a:ext cx="333053" cy="463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a</a:t>
                </a:r>
                <a:endParaRPr lang="ko-KR" altLang="en-US" sz="2400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B7A1B3-3DBA-4830-8B02-DA604B8A27E5}"/>
                  </a:ext>
                </a:extLst>
              </p:cNvPr>
              <p:cNvSpPr txBox="1"/>
              <p:nvPr/>
            </p:nvSpPr>
            <p:spPr>
              <a:xfrm>
                <a:off x="5268306" y="2997777"/>
                <a:ext cx="3626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b</a:t>
                </a:r>
                <a:endParaRPr lang="ko-KR" altLang="en-US" sz="2400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5F7BA6-A8E0-42F0-B675-34B073D4C2C9}"/>
                  </a:ext>
                </a:extLst>
              </p:cNvPr>
              <p:cNvSpPr txBox="1"/>
              <p:nvPr/>
            </p:nvSpPr>
            <p:spPr>
              <a:xfrm>
                <a:off x="6271372" y="4567620"/>
                <a:ext cx="336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c</a:t>
                </a:r>
                <a:endParaRPr lang="ko-KR" altLang="en-US" sz="2400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D02628D6-C356-49D1-9579-22845718C361}"/>
                  </a:ext>
                </a:extLst>
              </p:cNvPr>
              <p:cNvSpPr/>
              <p:nvPr/>
            </p:nvSpPr>
            <p:spPr>
              <a:xfrm>
                <a:off x="3555664" y="2727877"/>
                <a:ext cx="1819580" cy="2609119"/>
              </a:xfrm>
              <a:custGeom>
                <a:avLst/>
                <a:gdLst>
                  <a:gd name="connsiteX0" fmla="*/ 0 w 1819580"/>
                  <a:gd name="connsiteY0" fmla="*/ 2502452 h 2609119"/>
                  <a:gd name="connsiteX1" fmla="*/ 148856 w 1819580"/>
                  <a:gd name="connsiteY1" fmla="*/ 2523717 h 2609119"/>
                  <a:gd name="connsiteX2" fmla="*/ 361507 w 1819580"/>
                  <a:gd name="connsiteY2" fmla="*/ 1566787 h 2609119"/>
                  <a:gd name="connsiteX3" fmla="*/ 893135 w 1819580"/>
                  <a:gd name="connsiteY3" fmla="*/ 1088322 h 2609119"/>
                  <a:gd name="connsiteX4" fmla="*/ 1392866 w 1819580"/>
                  <a:gd name="connsiteY4" fmla="*/ 25066 h 2609119"/>
                  <a:gd name="connsiteX5" fmla="*/ 1796903 w 1819580"/>
                  <a:gd name="connsiteY5" fmla="*/ 333410 h 2609119"/>
                  <a:gd name="connsiteX6" fmla="*/ 1796903 w 1819580"/>
                  <a:gd name="connsiteY6" fmla="*/ 312145 h 2609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9580" h="2609119">
                    <a:moveTo>
                      <a:pt x="0" y="2502452"/>
                    </a:moveTo>
                    <a:cubicBezTo>
                      <a:pt x="44302" y="2591056"/>
                      <a:pt x="88605" y="2679661"/>
                      <a:pt x="148856" y="2523717"/>
                    </a:cubicBezTo>
                    <a:cubicBezTo>
                      <a:pt x="209107" y="2367773"/>
                      <a:pt x="237461" y="1806019"/>
                      <a:pt x="361507" y="1566787"/>
                    </a:cubicBezTo>
                    <a:cubicBezTo>
                      <a:pt x="485553" y="1327555"/>
                      <a:pt x="721242" y="1345276"/>
                      <a:pt x="893135" y="1088322"/>
                    </a:cubicBezTo>
                    <a:cubicBezTo>
                      <a:pt x="1065028" y="831368"/>
                      <a:pt x="1242238" y="150885"/>
                      <a:pt x="1392866" y="25066"/>
                    </a:cubicBezTo>
                    <a:cubicBezTo>
                      <a:pt x="1543494" y="-100753"/>
                      <a:pt x="1729564" y="285564"/>
                      <a:pt x="1796903" y="333410"/>
                    </a:cubicBezTo>
                    <a:cubicBezTo>
                      <a:pt x="1864242" y="381256"/>
                      <a:pt x="1756145" y="321005"/>
                      <a:pt x="1796903" y="312145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AB51EC59-5341-4006-A9DE-5389A3FDBF15}"/>
                  </a:ext>
                </a:extLst>
              </p:cNvPr>
              <p:cNvSpPr/>
              <p:nvPr/>
            </p:nvSpPr>
            <p:spPr>
              <a:xfrm>
                <a:off x="5609701" y="3327101"/>
                <a:ext cx="922183" cy="1307805"/>
              </a:xfrm>
              <a:custGeom>
                <a:avLst/>
                <a:gdLst>
                  <a:gd name="connsiteX0" fmla="*/ 0 w 945402"/>
                  <a:gd name="connsiteY0" fmla="*/ 0 h 1297172"/>
                  <a:gd name="connsiteX1" fmla="*/ 861237 w 945402"/>
                  <a:gd name="connsiteY1" fmla="*/ 499730 h 1297172"/>
                  <a:gd name="connsiteX2" fmla="*/ 935665 w 945402"/>
                  <a:gd name="connsiteY2" fmla="*/ 1297172 h 129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402" h="1297172">
                    <a:moveTo>
                      <a:pt x="0" y="0"/>
                    </a:moveTo>
                    <a:cubicBezTo>
                      <a:pt x="352646" y="141767"/>
                      <a:pt x="705293" y="283535"/>
                      <a:pt x="861237" y="499730"/>
                    </a:cubicBezTo>
                    <a:cubicBezTo>
                      <a:pt x="1017181" y="715925"/>
                      <a:pt x="901995" y="1197935"/>
                      <a:pt x="935665" y="1297172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41F21551-54AB-48CC-977F-7831637A8100}"/>
                  </a:ext>
                </a:extLst>
              </p:cNvPr>
              <p:cNvSpPr/>
              <p:nvPr/>
            </p:nvSpPr>
            <p:spPr>
              <a:xfrm>
                <a:off x="3449339" y="4921985"/>
                <a:ext cx="2902688" cy="519940"/>
              </a:xfrm>
              <a:custGeom>
                <a:avLst/>
                <a:gdLst>
                  <a:gd name="connsiteX0" fmla="*/ 2902688 w 2902688"/>
                  <a:gd name="connsiteY0" fmla="*/ 0 h 519940"/>
                  <a:gd name="connsiteX1" fmla="*/ 1562986 w 2902688"/>
                  <a:gd name="connsiteY1" fmla="*/ 478465 h 519940"/>
                  <a:gd name="connsiteX2" fmla="*/ 0 w 2902688"/>
                  <a:gd name="connsiteY2" fmla="*/ 499730 h 519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2688" h="519940">
                    <a:moveTo>
                      <a:pt x="2902688" y="0"/>
                    </a:moveTo>
                    <a:cubicBezTo>
                      <a:pt x="2474727" y="197588"/>
                      <a:pt x="2046767" y="395177"/>
                      <a:pt x="1562986" y="478465"/>
                    </a:cubicBezTo>
                    <a:cubicBezTo>
                      <a:pt x="1079205" y="561753"/>
                      <a:pt x="166577" y="492642"/>
                      <a:pt x="0" y="499730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D9EAB6-D1DB-4EB3-B138-FD8721699462}"/>
                  </a:ext>
                </a:extLst>
              </p:cNvPr>
              <p:cNvSpPr txBox="1"/>
              <p:nvPr/>
            </p:nvSpPr>
            <p:spPr>
              <a:xfrm>
                <a:off x="3209998" y="3043943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X</a:t>
                </a:r>
                <a:endParaRPr lang="ko-KR" altLang="en-US" dirty="0">
                  <a:solidFill>
                    <a:srgbClr val="FF0000"/>
                  </a:solidFill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8D58AD2F-6909-4E04-9A64-D2BF71115257}"/>
                  </a:ext>
                </a:extLst>
              </p:cNvPr>
              <p:cNvCxnSpPr/>
              <p:nvPr/>
            </p:nvCxnSpPr>
            <p:spPr>
              <a:xfrm>
                <a:off x="3369842" y="3413275"/>
                <a:ext cx="340242" cy="161601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7211EAC-B336-4B5B-8374-0FAE836BF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9958" y="3363518"/>
                <a:ext cx="691778" cy="610807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E5DB59DE-D051-4783-984A-55F5189AA6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5722" y="3257736"/>
                <a:ext cx="982090" cy="90523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6767A7-B143-4646-BEFF-F9FAC18D9EA8}"/>
                  </a:ext>
                </a:extLst>
              </p:cNvPr>
              <p:cNvSpPr txBox="1"/>
              <p:nvPr/>
            </p:nvSpPr>
            <p:spPr>
              <a:xfrm>
                <a:off x="3243054" y="4023350"/>
                <a:ext cx="389556" cy="370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T</a:t>
                </a:r>
                <a:r>
                  <a:rPr lang="en-US" altLang="ko-KR" sz="1200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1</a:t>
                </a:r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AA84B93-A7D0-4E8C-A303-92408C813114}"/>
                  </a:ext>
                </a:extLst>
              </p:cNvPr>
              <p:cNvSpPr txBox="1"/>
              <p:nvPr/>
            </p:nvSpPr>
            <p:spPr>
              <a:xfrm>
                <a:off x="3658537" y="3547344"/>
                <a:ext cx="393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T</a:t>
                </a:r>
                <a:r>
                  <a:rPr lang="en-US" altLang="ko-KR" sz="1200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2</a:t>
                </a:r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81F74A7-996E-4B21-9085-1EC8BABB3E27}"/>
                  </a:ext>
                </a:extLst>
              </p:cNvPr>
              <p:cNvSpPr txBox="1"/>
              <p:nvPr/>
            </p:nvSpPr>
            <p:spPr>
              <a:xfrm>
                <a:off x="3919222" y="3092677"/>
                <a:ext cx="393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T</a:t>
                </a:r>
                <a:r>
                  <a:rPr lang="en-US" altLang="ko-KR" sz="1200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3</a:t>
                </a:r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AE1531E-EF9C-457F-B58C-9DB09FCC02FF}"/>
                  </a:ext>
                </a:extLst>
              </p:cNvPr>
              <p:cNvSpPr txBox="1"/>
              <p:nvPr/>
            </p:nvSpPr>
            <p:spPr>
              <a:xfrm>
                <a:off x="4323602" y="3880957"/>
                <a:ext cx="629692" cy="370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10</a:t>
                </a:r>
                <a:r>
                  <a:rPr lang="ko-KR" altLang="en-US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분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A0608E-EFC0-4A9C-A04B-19817E02BEDB}"/>
                  </a:ext>
                </a:extLst>
              </p:cNvPr>
              <p:cNvSpPr txBox="1"/>
              <p:nvPr/>
            </p:nvSpPr>
            <p:spPr>
              <a:xfrm>
                <a:off x="6044517" y="3277344"/>
                <a:ext cx="629692" cy="370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20</a:t>
                </a:r>
                <a:r>
                  <a:rPr lang="ko-KR" altLang="en-US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분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57A30C-06BE-4242-8D7A-1BFC574B9179}"/>
                  </a:ext>
                </a:extLst>
              </p:cNvPr>
              <p:cNvSpPr txBox="1"/>
              <p:nvPr/>
            </p:nvSpPr>
            <p:spPr>
              <a:xfrm>
                <a:off x="5070887" y="5352254"/>
                <a:ext cx="629692" cy="370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15</a:t>
                </a:r>
                <a:r>
                  <a:rPr lang="ko-KR" altLang="en-US" dirty="0">
                    <a:latin typeface="KoPub돋움체_Pro Medium" panose="020B0600000101010101" charset="-127"/>
                    <a:ea typeface="KoPub돋움체_Pro Medium" panose="020B0600000101010101" charset="-127"/>
                  </a:rPr>
                  <a:t>분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189615-D141-4EED-9C00-AA4D0F541C6C}"/>
                </a:ext>
              </a:extLst>
            </p:cNvPr>
            <p:cNvSpPr txBox="1"/>
            <p:nvPr/>
          </p:nvSpPr>
          <p:spPr>
            <a:xfrm>
              <a:off x="3124360" y="3003209"/>
              <a:ext cx="1047150" cy="258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Test Point</a:t>
              </a:r>
              <a:endParaRPr lang="ko-KR" altLang="en-US" sz="1400" b="1" dirty="0">
                <a:solidFill>
                  <a:srgbClr val="FF0000"/>
                </a:solidFill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  <p:pic>
          <p:nvPicPr>
            <p:cNvPr id="7" name="그래픽 6" descr="택시 단색으로 채워진">
              <a:extLst>
                <a:ext uri="{FF2B5EF4-FFF2-40B4-BE49-F238E27FC236}">
                  <a16:creationId xmlns:a16="http://schemas.microsoft.com/office/drawing/2014/main" id="{FAA3D03B-7BE2-4C67-9D99-AE7AC3CA7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79453" y="4571615"/>
              <a:ext cx="386880" cy="386880"/>
            </a:xfrm>
            <a:prstGeom prst="rect">
              <a:avLst/>
            </a:prstGeom>
          </p:spPr>
        </p:pic>
        <p:pic>
          <p:nvPicPr>
            <p:cNvPr id="47" name="그래픽 46" descr="택시 단색으로 채워진">
              <a:extLst>
                <a:ext uri="{FF2B5EF4-FFF2-40B4-BE49-F238E27FC236}">
                  <a16:creationId xmlns:a16="http://schemas.microsoft.com/office/drawing/2014/main" id="{44786951-478D-44E1-889F-6AFAF692C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2835" y="3812970"/>
              <a:ext cx="386880" cy="386880"/>
            </a:xfrm>
            <a:prstGeom prst="rect">
              <a:avLst/>
            </a:prstGeom>
          </p:spPr>
        </p:pic>
        <p:pic>
          <p:nvPicPr>
            <p:cNvPr id="48" name="그래픽 47" descr="택시 단색으로 채워진">
              <a:extLst>
                <a:ext uri="{FF2B5EF4-FFF2-40B4-BE49-F238E27FC236}">
                  <a16:creationId xmlns:a16="http://schemas.microsoft.com/office/drawing/2014/main" id="{1DF2AAEB-EB46-4728-83A7-56AA2DAE9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27608" y="3157098"/>
              <a:ext cx="386880" cy="3868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3E6AF9-8FB5-4F71-BF1B-5300E9D4AD33}"/>
                  </a:ext>
                </a:extLst>
              </p:cNvPr>
              <p:cNvSpPr txBox="1"/>
              <p:nvPr/>
            </p:nvSpPr>
            <p:spPr>
              <a:xfrm>
                <a:off x="7340629" y="2369383"/>
                <a:ext cx="4766496" cy="1217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순찰차의 위치</a:t>
                </a:r>
                <a:endParaRPr lang="en-US" altLang="ko-K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부분경로의 이동시간에 비례하여 순찰차의 위치 결정</a:t>
                </a:r>
                <a:endParaRPr lang="en-US" altLang="ko-KR" sz="14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범죄 발생 시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a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→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b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경로에 있을 확률</a:t>
                </a:r>
                <a:br>
                  <a:rPr lang="en-US" altLang="ko-KR" sz="14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10</m:t>
                        </m:r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분</m:t>
                        </m:r>
                      </m:num>
                      <m:den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10</m:t>
                        </m:r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분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+20</m:t>
                        </m:r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분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+15</m:t>
                        </m:r>
                        <m:r>
                          <a:rPr lang="ko-KR" alt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분</m:t>
                        </m:r>
                      </m:den>
                    </m:f>
                  </m:oMath>
                </a14:m>
                <a:endParaRPr lang="en-US" altLang="ko-KR" sz="14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93E6AF9-8FB5-4F71-BF1B-5300E9D4A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629" y="2369383"/>
                <a:ext cx="4766496" cy="1217385"/>
              </a:xfrm>
              <a:prstGeom prst="rect">
                <a:avLst/>
              </a:prstGeom>
              <a:blipFill>
                <a:blip r:embed="rId5"/>
                <a:stretch>
                  <a:fillRect l="-512" t="-1508" b="-15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6FF8B876-A5AD-4EFC-92B7-0EA826E4B5E5}"/>
              </a:ext>
            </a:extLst>
          </p:cNvPr>
          <p:cNvSpPr/>
          <p:nvPr/>
        </p:nvSpPr>
        <p:spPr>
          <a:xfrm rot="5400000">
            <a:off x="9336062" y="5690132"/>
            <a:ext cx="318507" cy="296965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91FBA4-8E12-4574-A4C0-05A5539DCC1E}"/>
              </a:ext>
            </a:extLst>
          </p:cNvPr>
          <p:cNvSpPr txBox="1"/>
          <p:nvPr/>
        </p:nvSpPr>
        <p:spPr>
          <a:xfrm>
            <a:off x="7786828" y="6092469"/>
            <a:ext cx="3416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관할 구역별 알고리즘당 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900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번 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Test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20B0600000101010101" charset="-127"/>
              <a:ea typeface="KoPub돋움체_Pro Medium" panose="020B0600000101010101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00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4" y="474341"/>
            <a:ext cx="6345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Step.2 :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순찰 경로 알고리즘 개발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34550-A80C-489C-8448-209E41259692}"/>
              </a:ext>
            </a:extLst>
          </p:cNvPr>
          <p:cNvSpPr/>
          <p:nvPr/>
        </p:nvSpPr>
        <p:spPr>
          <a:xfrm>
            <a:off x="2184350" y="1368916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알고리즘 성능 평가 결과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226BB45-BC0B-4D7F-851D-423476EE5E7E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표 8">
            <a:extLst>
              <a:ext uri="{FF2B5EF4-FFF2-40B4-BE49-F238E27FC236}">
                <a16:creationId xmlns:a16="http://schemas.microsoft.com/office/drawing/2014/main" id="{EA3988A6-313E-4E15-90FE-5986E7132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69947"/>
              </p:ext>
            </p:extLst>
          </p:nvPr>
        </p:nvGraphicFramePr>
        <p:xfrm>
          <a:off x="8210768" y="4368243"/>
          <a:ext cx="3139696" cy="1836191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13603">
                  <a:extLst>
                    <a:ext uri="{9D8B030D-6E8A-4147-A177-3AD203B41FA5}">
                      <a16:colId xmlns:a16="http://schemas.microsoft.com/office/drawing/2014/main" val="2395484373"/>
                    </a:ext>
                  </a:extLst>
                </a:gridCol>
                <a:gridCol w="742031">
                  <a:extLst>
                    <a:ext uri="{9D8B030D-6E8A-4147-A177-3AD203B41FA5}">
                      <a16:colId xmlns:a16="http://schemas.microsoft.com/office/drawing/2014/main" val="1018767046"/>
                    </a:ext>
                  </a:extLst>
                </a:gridCol>
                <a:gridCol w="742031">
                  <a:extLst>
                    <a:ext uri="{9D8B030D-6E8A-4147-A177-3AD203B41FA5}">
                      <a16:colId xmlns:a16="http://schemas.microsoft.com/office/drawing/2014/main" val="362613841"/>
                    </a:ext>
                  </a:extLst>
                </a:gridCol>
                <a:gridCol w="742031">
                  <a:extLst>
                    <a:ext uri="{9D8B030D-6E8A-4147-A177-3AD203B41FA5}">
                      <a16:colId xmlns:a16="http://schemas.microsoft.com/office/drawing/2014/main" val="72536426"/>
                    </a:ext>
                  </a:extLst>
                </a:gridCol>
              </a:tblGrid>
              <a:tr h="3211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KoPub돋움체_Pro Medium" panose="020B0600000101010101" charset="-127"/>
                        <a:ea typeface="KoPub돋움체_Pro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1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2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3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418691"/>
                  </a:ext>
                </a:extLst>
              </a:tr>
              <a:tr h="505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A </a:t>
                      </a:r>
                      <a:r>
                        <a:rPr lang="ko-KR" altLang="en-US" sz="1100" b="0" dirty="0"/>
                        <a:t>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399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785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1516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741901"/>
                  </a:ext>
                </a:extLst>
              </a:tr>
              <a:tr h="505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B </a:t>
                      </a:r>
                      <a:r>
                        <a:rPr lang="ko-KR" altLang="en-US" sz="1100" b="0" dirty="0"/>
                        <a:t>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819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1147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734</a:t>
                      </a:r>
                      <a:endParaRPr lang="ko-KR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6253422"/>
                  </a:ext>
                </a:extLst>
              </a:tr>
              <a:tr h="505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C </a:t>
                      </a:r>
                      <a:r>
                        <a:rPr lang="ko-KR" altLang="en-US" sz="1100" b="0" dirty="0"/>
                        <a:t>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0070C0"/>
                          </a:solidFill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1482</a:t>
                      </a:r>
                      <a:endParaRPr lang="ko-KR" altLang="en-US" sz="11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769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KoPub돋움체_Pro Medium" panose="020B0600000101010101" charset="-127"/>
                          <a:ea typeface="KoPub돋움체_Pro Medium" panose="020B0600000101010101" charset="-127"/>
                        </a:rPr>
                        <a:t>449</a:t>
                      </a:r>
                      <a:endParaRPr lang="ko-KR" altLang="en-US" sz="11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952377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A2B7B60-5E88-46B3-85AF-1FA078FA4661}"/>
              </a:ext>
            </a:extLst>
          </p:cNvPr>
          <p:cNvSpPr txBox="1"/>
          <p:nvPr/>
        </p:nvSpPr>
        <p:spPr>
          <a:xfrm>
            <a:off x="8822081" y="6265458"/>
            <a:ext cx="2068764" cy="34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알고리즘별 초동조치 누적 순위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20FE74-BA8F-4B8F-B6F2-11B4225AF588}"/>
              </a:ext>
            </a:extLst>
          </p:cNvPr>
          <p:cNvGrpSpPr/>
          <p:nvPr/>
        </p:nvGrpSpPr>
        <p:grpSpPr>
          <a:xfrm>
            <a:off x="2376474" y="2176404"/>
            <a:ext cx="5236554" cy="4468962"/>
            <a:chOff x="2368849" y="3249547"/>
            <a:chExt cx="4937905" cy="326112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51C1943-9CA2-45B1-AA82-8174954A1B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868"/>
            <a:stretch/>
          </p:blipFill>
          <p:spPr>
            <a:xfrm>
              <a:off x="2368849" y="3249547"/>
              <a:ext cx="4937904" cy="144900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77ECED0-9D58-4495-99AA-0839D6397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41"/>
            <a:stretch/>
          </p:blipFill>
          <p:spPr>
            <a:xfrm>
              <a:off x="2368851" y="4698555"/>
              <a:ext cx="4937903" cy="146313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806614-CE82-4038-84ED-C18331B5BB2C}"/>
                </a:ext>
              </a:extLst>
            </p:cNvPr>
            <p:cNvSpPr txBox="1"/>
            <p:nvPr/>
          </p:nvSpPr>
          <p:spPr>
            <a:xfrm>
              <a:off x="3471668" y="6168587"/>
              <a:ext cx="2732267" cy="342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x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맑음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x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저녁 시나리오 </a:t>
              </a:r>
              <a:r>
                <a:rPr lang="en-US" altLang="ko-KR" sz="1200" dirty="0">
                  <a:solidFill>
                    <a:prstClr val="white">
                      <a:lumMod val="8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imulation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</a:t>
              </a:r>
              <a:r>
                <a:rPr lang="ko-KR" altLang="en-US" sz="1200" dirty="0">
                  <a:solidFill>
                    <a:prstClr val="white">
                      <a:lumMod val="8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결과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57AC6BC-EC1A-4F79-A33A-2A3AE5408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95" r="91330"/>
            <a:stretch/>
          </p:blipFill>
          <p:spPr>
            <a:xfrm>
              <a:off x="2373613" y="4819651"/>
              <a:ext cx="431500" cy="132993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9F93EED-D3EE-474C-BD02-F8E4F889BC8F}"/>
              </a:ext>
            </a:extLst>
          </p:cNvPr>
          <p:cNvGrpSpPr/>
          <p:nvPr/>
        </p:nvGrpSpPr>
        <p:grpSpPr>
          <a:xfrm>
            <a:off x="8210768" y="1922383"/>
            <a:ext cx="720000" cy="720000"/>
            <a:chOff x="1954525" y="3460737"/>
            <a:chExt cx="2932624" cy="2916510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A684CD8-8101-47F8-8CB4-9EEBADBCD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525" y="3460737"/>
              <a:ext cx="2932624" cy="2916510"/>
            </a:xfrm>
            <a:prstGeom prst="rect">
              <a:avLst/>
            </a:prstGeom>
          </p:spPr>
        </p:pic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B081585F-6A52-4D74-9017-847E847F38E7}"/>
                </a:ext>
              </a:extLst>
            </p:cNvPr>
            <p:cNvSpPr/>
            <p:nvPr/>
          </p:nvSpPr>
          <p:spPr>
            <a:xfrm>
              <a:off x="2307620" y="3791204"/>
              <a:ext cx="2451840" cy="2418890"/>
            </a:xfrm>
            <a:custGeom>
              <a:avLst/>
              <a:gdLst>
                <a:gd name="connsiteX0" fmla="*/ 318808 w 3347245"/>
                <a:gd name="connsiteY0" fmla="*/ 2903183 h 3406590"/>
                <a:gd name="connsiteX1" fmla="*/ 26 w 3347245"/>
                <a:gd name="connsiteY1" fmla="*/ 2022339 h 3406590"/>
                <a:gd name="connsiteX2" fmla="*/ 335586 w 3347245"/>
                <a:gd name="connsiteY2" fmla="*/ 1569333 h 3406590"/>
                <a:gd name="connsiteX3" fmla="*/ 25193 w 3347245"/>
                <a:gd name="connsiteY3" fmla="*/ 579433 h 3406590"/>
                <a:gd name="connsiteX4" fmla="*/ 318808 w 3347245"/>
                <a:gd name="connsiteY4" fmla="*/ 235484 h 3406590"/>
                <a:gd name="connsiteX5" fmla="*/ 1124151 w 3347245"/>
                <a:gd name="connsiteY5" fmla="*/ 592 h 3406590"/>
                <a:gd name="connsiteX6" fmla="*/ 1686214 w 3347245"/>
                <a:gd name="connsiteY6" fmla="*/ 302596 h 3406590"/>
                <a:gd name="connsiteX7" fmla="*/ 2718059 w 3347245"/>
                <a:gd name="connsiteY7" fmla="*/ 42537 h 3406590"/>
                <a:gd name="connsiteX8" fmla="*/ 3020063 w 3347245"/>
                <a:gd name="connsiteY8" fmla="*/ 285818 h 3406590"/>
                <a:gd name="connsiteX9" fmla="*/ 3347234 w 3347245"/>
                <a:gd name="connsiteY9" fmla="*/ 1032438 h 3406590"/>
                <a:gd name="connsiteX10" fmla="*/ 3028452 w 3347245"/>
                <a:gd name="connsiteY10" fmla="*/ 1611278 h 3406590"/>
                <a:gd name="connsiteX11" fmla="*/ 2189553 w 3347245"/>
                <a:gd name="connsiteY11" fmla="*/ 1183440 h 3406590"/>
                <a:gd name="connsiteX12" fmla="*/ 1686214 w 3347245"/>
                <a:gd name="connsiteY12" fmla="*/ 1594500 h 3406590"/>
                <a:gd name="connsiteX13" fmla="*/ 2902617 w 3347245"/>
                <a:gd name="connsiteY13" fmla="*/ 2534067 h 3406590"/>
                <a:gd name="connsiteX14" fmla="*/ 2969729 w 3347245"/>
                <a:gd name="connsiteY14" fmla="*/ 2928350 h 3406590"/>
                <a:gd name="connsiteX15" fmla="*/ 2105663 w 3347245"/>
                <a:gd name="connsiteY15" fmla="*/ 3406522 h 3406590"/>
                <a:gd name="connsiteX16" fmla="*/ 1661047 w 3347245"/>
                <a:gd name="connsiteY16" fmla="*/ 2894794 h 3406590"/>
                <a:gd name="connsiteX17" fmla="*/ 1065428 w 3347245"/>
                <a:gd name="connsiteY17" fmla="*/ 2634735 h 3406590"/>
                <a:gd name="connsiteX18" fmla="*/ 620812 w 3347245"/>
                <a:gd name="connsiteY18" fmla="*/ 2961906 h 3406590"/>
                <a:gd name="connsiteX19" fmla="*/ 318808 w 3347245"/>
                <a:gd name="connsiteY19" fmla="*/ 2903183 h 340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47245" h="3406590">
                  <a:moveTo>
                    <a:pt x="318808" y="2903183"/>
                  </a:moveTo>
                  <a:cubicBezTo>
                    <a:pt x="215344" y="2746589"/>
                    <a:pt x="-2770" y="2244647"/>
                    <a:pt x="26" y="2022339"/>
                  </a:cubicBezTo>
                  <a:cubicBezTo>
                    <a:pt x="2822" y="1800031"/>
                    <a:pt x="331392" y="1809817"/>
                    <a:pt x="335586" y="1569333"/>
                  </a:cubicBezTo>
                  <a:cubicBezTo>
                    <a:pt x="339780" y="1328849"/>
                    <a:pt x="27989" y="801741"/>
                    <a:pt x="25193" y="579433"/>
                  </a:cubicBezTo>
                  <a:cubicBezTo>
                    <a:pt x="22397" y="357125"/>
                    <a:pt x="135649" y="331957"/>
                    <a:pt x="318808" y="235484"/>
                  </a:cubicBezTo>
                  <a:cubicBezTo>
                    <a:pt x="501967" y="139011"/>
                    <a:pt x="896250" y="-10593"/>
                    <a:pt x="1124151" y="592"/>
                  </a:cubicBezTo>
                  <a:cubicBezTo>
                    <a:pt x="1352052" y="11777"/>
                    <a:pt x="1420563" y="295605"/>
                    <a:pt x="1686214" y="302596"/>
                  </a:cubicBezTo>
                  <a:cubicBezTo>
                    <a:pt x="1951865" y="309587"/>
                    <a:pt x="2495751" y="45333"/>
                    <a:pt x="2718059" y="42537"/>
                  </a:cubicBezTo>
                  <a:cubicBezTo>
                    <a:pt x="2940367" y="39741"/>
                    <a:pt x="2915201" y="120835"/>
                    <a:pt x="3020063" y="285818"/>
                  </a:cubicBezTo>
                  <a:cubicBezTo>
                    <a:pt x="3124925" y="450801"/>
                    <a:pt x="3345836" y="811528"/>
                    <a:pt x="3347234" y="1032438"/>
                  </a:cubicBezTo>
                  <a:cubicBezTo>
                    <a:pt x="3348632" y="1253348"/>
                    <a:pt x="3221399" y="1586111"/>
                    <a:pt x="3028452" y="1611278"/>
                  </a:cubicBezTo>
                  <a:cubicBezTo>
                    <a:pt x="2835505" y="1636445"/>
                    <a:pt x="2413259" y="1186236"/>
                    <a:pt x="2189553" y="1183440"/>
                  </a:cubicBezTo>
                  <a:cubicBezTo>
                    <a:pt x="1965847" y="1180644"/>
                    <a:pt x="1567370" y="1369396"/>
                    <a:pt x="1686214" y="1594500"/>
                  </a:cubicBezTo>
                  <a:cubicBezTo>
                    <a:pt x="1805058" y="1819604"/>
                    <a:pt x="2688698" y="2311759"/>
                    <a:pt x="2902617" y="2534067"/>
                  </a:cubicBezTo>
                  <a:cubicBezTo>
                    <a:pt x="3116536" y="2756375"/>
                    <a:pt x="3102555" y="2782941"/>
                    <a:pt x="2969729" y="2928350"/>
                  </a:cubicBezTo>
                  <a:cubicBezTo>
                    <a:pt x="2836903" y="3073759"/>
                    <a:pt x="2323777" y="3412115"/>
                    <a:pt x="2105663" y="3406522"/>
                  </a:cubicBezTo>
                  <a:cubicBezTo>
                    <a:pt x="1887549" y="3400929"/>
                    <a:pt x="1834420" y="3023425"/>
                    <a:pt x="1661047" y="2894794"/>
                  </a:cubicBezTo>
                  <a:cubicBezTo>
                    <a:pt x="1487675" y="2766163"/>
                    <a:pt x="1238800" y="2623550"/>
                    <a:pt x="1065428" y="2634735"/>
                  </a:cubicBezTo>
                  <a:cubicBezTo>
                    <a:pt x="892056" y="2645920"/>
                    <a:pt x="745249" y="2915767"/>
                    <a:pt x="620812" y="2961906"/>
                  </a:cubicBezTo>
                  <a:cubicBezTo>
                    <a:pt x="496375" y="3008045"/>
                    <a:pt x="422272" y="3059777"/>
                    <a:pt x="318808" y="2903183"/>
                  </a:cubicBezTo>
                  <a:close/>
                </a:path>
              </a:pathLst>
            </a:cu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ED4BE3C-BB42-4910-B975-33863B9C9AF0}"/>
              </a:ext>
            </a:extLst>
          </p:cNvPr>
          <p:cNvGrpSpPr/>
          <p:nvPr/>
        </p:nvGrpSpPr>
        <p:grpSpPr>
          <a:xfrm>
            <a:off x="8200037" y="2709294"/>
            <a:ext cx="720000" cy="720000"/>
            <a:chOff x="5335579" y="3454325"/>
            <a:chExt cx="2932622" cy="2922923"/>
          </a:xfrm>
        </p:grpSpPr>
        <p:pic>
          <p:nvPicPr>
            <p:cNvPr id="31" name="그림 30" descr="노란색, 체커이(가) 표시된 사진&#10;&#10;자동 생성된 설명">
              <a:extLst>
                <a:ext uri="{FF2B5EF4-FFF2-40B4-BE49-F238E27FC236}">
                  <a16:creationId xmlns:a16="http://schemas.microsoft.com/office/drawing/2014/main" id="{BF99F626-7C12-4C91-BEDF-062AB42C9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579" y="3454325"/>
              <a:ext cx="2932622" cy="2922923"/>
            </a:xfrm>
            <a:prstGeom prst="rect">
              <a:avLst/>
            </a:prstGeom>
          </p:spPr>
        </p:pic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93A45755-5F24-48D3-873A-F5710A18F1AC}"/>
                </a:ext>
              </a:extLst>
            </p:cNvPr>
            <p:cNvSpPr/>
            <p:nvPr/>
          </p:nvSpPr>
          <p:spPr>
            <a:xfrm>
              <a:off x="5651591" y="3797088"/>
              <a:ext cx="2553979" cy="2406594"/>
            </a:xfrm>
            <a:custGeom>
              <a:avLst/>
              <a:gdLst>
                <a:gd name="connsiteX0" fmla="*/ 1619354 w 3479026"/>
                <a:gd name="connsiteY0" fmla="*/ 3518283 h 3525406"/>
                <a:gd name="connsiteX1" fmla="*/ 881122 w 3479026"/>
                <a:gd name="connsiteY1" fmla="*/ 3275003 h 3525406"/>
                <a:gd name="connsiteX2" fmla="*/ 797233 w 3479026"/>
                <a:gd name="connsiteY2" fmla="*/ 2780052 h 3525406"/>
                <a:gd name="connsiteX3" fmla="*/ 251948 w 3479026"/>
                <a:gd name="connsiteY3" fmla="*/ 2486438 h 3525406"/>
                <a:gd name="connsiteX4" fmla="*/ 278 w 3479026"/>
                <a:gd name="connsiteY4" fmla="*/ 2217990 h 3525406"/>
                <a:gd name="connsiteX5" fmla="*/ 293893 w 3479026"/>
                <a:gd name="connsiteY5" fmla="*/ 1915986 h 3525406"/>
                <a:gd name="connsiteX6" fmla="*/ 251948 w 3479026"/>
                <a:gd name="connsiteY6" fmla="*/ 1706261 h 3525406"/>
                <a:gd name="connsiteX7" fmla="*/ 42223 w 3479026"/>
                <a:gd name="connsiteY7" fmla="*/ 1706261 h 3525406"/>
                <a:gd name="connsiteX8" fmla="*/ 553952 w 3479026"/>
                <a:gd name="connsiteY8" fmla="*/ 858973 h 3525406"/>
                <a:gd name="connsiteX9" fmla="*/ 830788 w 3479026"/>
                <a:gd name="connsiteY9" fmla="*/ 875751 h 3525406"/>
                <a:gd name="connsiteX10" fmla="*/ 1074069 w 3479026"/>
                <a:gd name="connsiteY10" fmla="*/ 380801 h 3525406"/>
                <a:gd name="connsiteX11" fmla="*/ 1116014 w 3479026"/>
                <a:gd name="connsiteY11" fmla="*/ 36852 h 3525406"/>
                <a:gd name="connsiteX12" fmla="*/ 1661299 w 3479026"/>
                <a:gd name="connsiteY12" fmla="*/ 20074 h 3525406"/>
                <a:gd name="connsiteX13" fmla="*/ 2441475 w 3479026"/>
                <a:gd name="connsiteY13" fmla="*/ 129131 h 3525406"/>
                <a:gd name="connsiteX14" fmla="*/ 2911258 w 3479026"/>
                <a:gd name="connsiteY14" fmla="*/ 355634 h 3525406"/>
                <a:gd name="connsiteX15" fmla="*/ 3179706 w 3479026"/>
                <a:gd name="connsiteY15" fmla="*/ 322078 h 3525406"/>
                <a:gd name="connsiteX16" fmla="*/ 3473321 w 3479026"/>
                <a:gd name="connsiteY16" fmla="*/ 867362 h 3525406"/>
                <a:gd name="connsiteX17" fmla="*/ 2902869 w 3479026"/>
                <a:gd name="connsiteY17" fmla="*/ 858973 h 3525406"/>
                <a:gd name="connsiteX18" fmla="*/ 2516976 w 3479026"/>
                <a:gd name="connsiteY18" fmla="*/ 1194533 h 3525406"/>
                <a:gd name="connsiteX19" fmla="*/ 2659588 w 3479026"/>
                <a:gd name="connsiteY19" fmla="*/ 1437814 h 3525406"/>
                <a:gd name="connsiteX20" fmla="*/ 2978370 w 3479026"/>
                <a:gd name="connsiteY20" fmla="*/ 2176045 h 3525406"/>
                <a:gd name="connsiteX21" fmla="*/ 2969981 w 3479026"/>
                <a:gd name="connsiteY21" fmla="*/ 2486438 h 3525406"/>
                <a:gd name="connsiteX22" fmla="*/ 2911258 w 3479026"/>
                <a:gd name="connsiteY22" fmla="*/ 2746496 h 3525406"/>
                <a:gd name="connsiteX23" fmla="*/ 2466642 w 3479026"/>
                <a:gd name="connsiteY23" fmla="*/ 2754885 h 3525406"/>
                <a:gd name="connsiteX24" fmla="*/ 2147860 w 3479026"/>
                <a:gd name="connsiteY24" fmla="*/ 2461271 h 3525406"/>
                <a:gd name="connsiteX25" fmla="*/ 1820689 w 3479026"/>
                <a:gd name="connsiteY25" fmla="*/ 2486438 h 3525406"/>
                <a:gd name="connsiteX26" fmla="*/ 2147860 w 3479026"/>
                <a:gd name="connsiteY26" fmla="*/ 2771663 h 3525406"/>
                <a:gd name="connsiteX27" fmla="*/ 2240139 w 3479026"/>
                <a:gd name="connsiteY27" fmla="*/ 3014944 h 3525406"/>
                <a:gd name="connsiteX28" fmla="*/ 1619354 w 3479026"/>
                <a:gd name="connsiteY28" fmla="*/ 3518283 h 35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79026" h="3525406">
                  <a:moveTo>
                    <a:pt x="1619354" y="3518283"/>
                  </a:moveTo>
                  <a:cubicBezTo>
                    <a:pt x="1392851" y="3561626"/>
                    <a:pt x="1018142" y="3398041"/>
                    <a:pt x="881122" y="3275003"/>
                  </a:cubicBezTo>
                  <a:cubicBezTo>
                    <a:pt x="744102" y="3151965"/>
                    <a:pt x="902095" y="2911479"/>
                    <a:pt x="797233" y="2780052"/>
                  </a:cubicBezTo>
                  <a:cubicBezTo>
                    <a:pt x="692371" y="2648625"/>
                    <a:pt x="384774" y="2580115"/>
                    <a:pt x="251948" y="2486438"/>
                  </a:cubicBezTo>
                  <a:cubicBezTo>
                    <a:pt x="119122" y="2392761"/>
                    <a:pt x="-6713" y="2313065"/>
                    <a:pt x="278" y="2217990"/>
                  </a:cubicBezTo>
                  <a:cubicBezTo>
                    <a:pt x="7269" y="2122915"/>
                    <a:pt x="251948" y="2001274"/>
                    <a:pt x="293893" y="1915986"/>
                  </a:cubicBezTo>
                  <a:cubicBezTo>
                    <a:pt x="335838" y="1830698"/>
                    <a:pt x="293893" y="1741215"/>
                    <a:pt x="251948" y="1706261"/>
                  </a:cubicBezTo>
                  <a:cubicBezTo>
                    <a:pt x="210003" y="1671307"/>
                    <a:pt x="-8111" y="1847476"/>
                    <a:pt x="42223" y="1706261"/>
                  </a:cubicBezTo>
                  <a:cubicBezTo>
                    <a:pt x="92557" y="1565046"/>
                    <a:pt x="422525" y="997391"/>
                    <a:pt x="553952" y="858973"/>
                  </a:cubicBezTo>
                  <a:cubicBezTo>
                    <a:pt x="685379" y="720555"/>
                    <a:pt x="744102" y="955446"/>
                    <a:pt x="830788" y="875751"/>
                  </a:cubicBezTo>
                  <a:cubicBezTo>
                    <a:pt x="917474" y="796056"/>
                    <a:pt x="1026531" y="520617"/>
                    <a:pt x="1074069" y="380801"/>
                  </a:cubicBezTo>
                  <a:cubicBezTo>
                    <a:pt x="1121607" y="240985"/>
                    <a:pt x="1018142" y="96973"/>
                    <a:pt x="1116014" y="36852"/>
                  </a:cubicBezTo>
                  <a:cubicBezTo>
                    <a:pt x="1213886" y="-23269"/>
                    <a:pt x="1440389" y="4694"/>
                    <a:pt x="1661299" y="20074"/>
                  </a:cubicBezTo>
                  <a:cubicBezTo>
                    <a:pt x="1882209" y="35454"/>
                    <a:pt x="2233149" y="73204"/>
                    <a:pt x="2441475" y="129131"/>
                  </a:cubicBezTo>
                  <a:cubicBezTo>
                    <a:pt x="2649801" y="185058"/>
                    <a:pt x="2788220" y="323476"/>
                    <a:pt x="2911258" y="355634"/>
                  </a:cubicBezTo>
                  <a:cubicBezTo>
                    <a:pt x="3034297" y="387792"/>
                    <a:pt x="3086029" y="236790"/>
                    <a:pt x="3179706" y="322078"/>
                  </a:cubicBezTo>
                  <a:cubicBezTo>
                    <a:pt x="3273383" y="407366"/>
                    <a:pt x="3519460" y="777880"/>
                    <a:pt x="3473321" y="867362"/>
                  </a:cubicBezTo>
                  <a:cubicBezTo>
                    <a:pt x="3427182" y="956844"/>
                    <a:pt x="3062260" y="804444"/>
                    <a:pt x="2902869" y="858973"/>
                  </a:cubicBezTo>
                  <a:cubicBezTo>
                    <a:pt x="2743478" y="913501"/>
                    <a:pt x="2557523" y="1098060"/>
                    <a:pt x="2516976" y="1194533"/>
                  </a:cubicBezTo>
                  <a:cubicBezTo>
                    <a:pt x="2476429" y="1291006"/>
                    <a:pt x="2582689" y="1274229"/>
                    <a:pt x="2659588" y="1437814"/>
                  </a:cubicBezTo>
                  <a:cubicBezTo>
                    <a:pt x="2736487" y="1601399"/>
                    <a:pt x="2926638" y="2001274"/>
                    <a:pt x="2978370" y="2176045"/>
                  </a:cubicBezTo>
                  <a:cubicBezTo>
                    <a:pt x="3030102" y="2350816"/>
                    <a:pt x="2981166" y="2391363"/>
                    <a:pt x="2969981" y="2486438"/>
                  </a:cubicBezTo>
                  <a:cubicBezTo>
                    <a:pt x="2958796" y="2581513"/>
                    <a:pt x="2995148" y="2701755"/>
                    <a:pt x="2911258" y="2746496"/>
                  </a:cubicBezTo>
                  <a:cubicBezTo>
                    <a:pt x="2827368" y="2791237"/>
                    <a:pt x="2593875" y="2802422"/>
                    <a:pt x="2466642" y="2754885"/>
                  </a:cubicBezTo>
                  <a:cubicBezTo>
                    <a:pt x="2339409" y="2707348"/>
                    <a:pt x="2255519" y="2506012"/>
                    <a:pt x="2147860" y="2461271"/>
                  </a:cubicBezTo>
                  <a:cubicBezTo>
                    <a:pt x="2040201" y="2416530"/>
                    <a:pt x="1820689" y="2434706"/>
                    <a:pt x="1820689" y="2486438"/>
                  </a:cubicBezTo>
                  <a:cubicBezTo>
                    <a:pt x="1820689" y="2538170"/>
                    <a:pt x="2077952" y="2683579"/>
                    <a:pt x="2147860" y="2771663"/>
                  </a:cubicBezTo>
                  <a:cubicBezTo>
                    <a:pt x="2217768" y="2859747"/>
                    <a:pt x="2329621" y="2891906"/>
                    <a:pt x="2240139" y="3014944"/>
                  </a:cubicBezTo>
                  <a:cubicBezTo>
                    <a:pt x="2150657" y="3137982"/>
                    <a:pt x="1845857" y="3474940"/>
                    <a:pt x="1619354" y="3518283"/>
                  </a:cubicBezTo>
                  <a:close/>
                </a:path>
              </a:pathLst>
            </a:cu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80D65E8-CE98-4E84-84DA-EF94277E9B92}"/>
              </a:ext>
            </a:extLst>
          </p:cNvPr>
          <p:cNvGrpSpPr/>
          <p:nvPr/>
        </p:nvGrpSpPr>
        <p:grpSpPr>
          <a:xfrm>
            <a:off x="8200037" y="3496205"/>
            <a:ext cx="720000" cy="720000"/>
            <a:chOff x="8716632" y="3467148"/>
            <a:chExt cx="2935868" cy="2916511"/>
          </a:xfrm>
        </p:grpSpPr>
        <p:pic>
          <p:nvPicPr>
            <p:cNvPr id="38" name="그림 37" descr="화이트보드이(가) 표시된 사진&#10;&#10;자동 생성된 설명">
              <a:extLst>
                <a:ext uri="{FF2B5EF4-FFF2-40B4-BE49-F238E27FC236}">
                  <a16:creationId xmlns:a16="http://schemas.microsoft.com/office/drawing/2014/main" id="{C4080D55-AC33-4151-A786-7D8DCD92B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6632" y="3467148"/>
              <a:ext cx="2935868" cy="2916511"/>
            </a:xfrm>
            <a:prstGeom prst="rect">
              <a:avLst/>
            </a:prstGeom>
          </p:spPr>
        </p:pic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83B0C1E-C502-4096-B409-0F814BAC8E57}"/>
                </a:ext>
              </a:extLst>
            </p:cNvPr>
            <p:cNvSpPr/>
            <p:nvPr/>
          </p:nvSpPr>
          <p:spPr>
            <a:xfrm>
              <a:off x="9055324" y="3642789"/>
              <a:ext cx="2514104" cy="2481226"/>
            </a:xfrm>
            <a:custGeom>
              <a:avLst/>
              <a:gdLst>
                <a:gd name="connsiteX0" fmla="*/ 589378 w 3545317"/>
                <a:gd name="connsiteY0" fmla="*/ 604029 h 3383274"/>
                <a:gd name="connsiteX1" fmla="*/ 832659 w 3545317"/>
                <a:gd name="connsiteY1" fmla="*/ 92300 h 3383274"/>
                <a:gd name="connsiteX2" fmla="*/ 1411499 w 3545317"/>
                <a:gd name="connsiteY2" fmla="*/ 41966 h 3383274"/>
                <a:gd name="connsiteX3" fmla="*/ 2787293 w 3545317"/>
                <a:gd name="connsiteY3" fmla="*/ 545306 h 3383274"/>
                <a:gd name="connsiteX4" fmla="*/ 3240299 w 3545317"/>
                <a:gd name="connsiteY4" fmla="*/ 587251 h 3383274"/>
                <a:gd name="connsiteX5" fmla="*/ 3282244 w 3545317"/>
                <a:gd name="connsiteY5" fmla="*/ 872476 h 3383274"/>
                <a:gd name="connsiteX6" fmla="*/ 2720181 w 3545317"/>
                <a:gd name="connsiteY6" fmla="*/ 1359038 h 3383274"/>
                <a:gd name="connsiteX7" fmla="*/ 3022185 w 3545317"/>
                <a:gd name="connsiteY7" fmla="*/ 2214715 h 3383274"/>
                <a:gd name="connsiteX8" fmla="*/ 3408079 w 3545317"/>
                <a:gd name="connsiteY8" fmla="*/ 2650942 h 3383274"/>
                <a:gd name="connsiteX9" fmla="*/ 3517136 w 3545317"/>
                <a:gd name="connsiteY9" fmla="*/ 3238172 h 3383274"/>
                <a:gd name="connsiteX10" fmla="*/ 2929906 w 3545317"/>
                <a:gd name="connsiteY10" fmla="*/ 3364007 h 3383274"/>
                <a:gd name="connsiteX11" fmla="*/ 1663169 w 3545317"/>
                <a:gd name="connsiteY11" fmla="*/ 3254950 h 3383274"/>
                <a:gd name="connsiteX12" fmla="*/ 1931616 w 3545317"/>
                <a:gd name="connsiteY12" fmla="*/ 2206326 h 3383274"/>
                <a:gd name="connsiteX13" fmla="*/ 1344387 w 3545317"/>
                <a:gd name="connsiteY13" fmla="*/ 1929489 h 3383274"/>
                <a:gd name="connsiteX14" fmla="*/ 924937 w 3545317"/>
                <a:gd name="connsiteY14" fmla="*/ 2701276 h 3383274"/>
                <a:gd name="connsiteX15" fmla="*/ 572600 w 3545317"/>
                <a:gd name="connsiteY15" fmla="*/ 2726443 h 3383274"/>
                <a:gd name="connsiteX16" fmla="*/ 278985 w 3545317"/>
                <a:gd name="connsiteY16" fmla="*/ 1853988 h 3383274"/>
                <a:gd name="connsiteX17" fmla="*/ 10537 w 3545317"/>
                <a:gd name="connsiteY17" fmla="*/ 1677819 h 3383274"/>
                <a:gd name="connsiteX18" fmla="*/ 52482 w 3545317"/>
                <a:gd name="connsiteY18" fmla="*/ 1384205 h 3383274"/>
                <a:gd name="connsiteX19" fmla="*/ 35704 w 3545317"/>
                <a:gd name="connsiteY19" fmla="*/ 880865 h 3383274"/>
                <a:gd name="connsiteX20" fmla="*/ 589378 w 3545317"/>
                <a:gd name="connsiteY20" fmla="*/ 604029 h 3383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45317" h="3383274">
                  <a:moveTo>
                    <a:pt x="589378" y="604029"/>
                  </a:moveTo>
                  <a:cubicBezTo>
                    <a:pt x="722204" y="472602"/>
                    <a:pt x="695639" y="185977"/>
                    <a:pt x="832659" y="92300"/>
                  </a:cubicBezTo>
                  <a:cubicBezTo>
                    <a:pt x="969679" y="-1377"/>
                    <a:pt x="1085727" y="-33535"/>
                    <a:pt x="1411499" y="41966"/>
                  </a:cubicBezTo>
                  <a:cubicBezTo>
                    <a:pt x="1737271" y="117467"/>
                    <a:pt x="2482493" y="454425"/>
                    <a:pt x="2787293" y="545306"/>
                  </a:cubicBezTo>
                  <a:cubicBezTo>
                    <a:pt x="3092093" y="636187"/>
                    <a:pt x="3157807" y="532723"/>
                    <a:pt x="3240299" y="587251"/>
                  </a:cubicBezTo>
                  <a:cubicBezTo>
                    <a:pt x="3322791" y="641779"/>
                    <a:pt x="3368930" y="743845"/>
                    <a:pt x="3282244" y="872476"/>
                  </a:cubicBezTo>
                  <a:cubicBezTo>
                    <a:pt x="3195558" y="1001107"/>
                    <a:pt x="2763524" y="1135332"/>
                    <a:pt x="2720181" y="1359038"/>
                  </a:cubicBezTo>
                  <a:cubicBezTo>
                    <a:pt x="2676838" y="1582744"/>
                    <a:pt x="2907535" y="1999398"/>
                    <a:pt x="3022185" y="2214715"/>
                  </a:cubicBezTo>
                  <a:cubicBezTo>
                    <a:pt x="3136835" y="2430032"/>
                    <a:pt x="3325587" y="2480366"/>
                    <a:pt x="3408079" y="2650942"/>
                  </a:cubicBezTo>
                  <a:cubicBezTo>
                    <a:pt x="3490571" y="2821518"/>
                    <a:pt x="3596831" y="3119328"/>
                    <a:pt x="3517136" y="3238172"/>
                  </a:cubicBezTo>
                  <a:cubicBezTo>
                    <a:pt x="3437441" y="3357016"/>
                    <a:pt x="3238900" y="3361211"/>
                    <a:pt x="2929906" y="3364007"/>
                  </a:cubicBezTo>
                  <a:cubicBezTo>
                    <a:pt x="2620912" y="3366803"/>
                    <a:pt x="1829551" y="3447897"/>
                    <a:pt x="1663169" y="3254950"/>
                  </a:cubicBezTo>
                  <a:cubicBezTo>
                    <a:pt x="1496787" y="3062003"/>
                    <a:pt x="1984746" y="2427236"/>
                    <a:pt x="1931616" y="2206326"/>
                  </a:cubicBezTo>
                  <a:cubicBezTo>
                    <a:pt x="1878486" y="1985416"/>
                    <a:pt x="1512167" y="1846997"/>
                    <a:pt x="1344387" y="1929489"/>
                  </a:cubicBezTo>
                  <a:cubicBezTo>
                    <a:pt x="1176607" y="2011981"/>
                    <a:pt x="1053568" y="2568450"/>
                    <a:pt x="924937" y="2701276"/>
                  </a:cubicBezTo>
                  <a:cubicBezTo>
                    <a:pt x="796306" y="2834102"/>
                    <a:pt x="680259" y="2867658"/>
                    <a:pt x="572600" y="2726443"/>
                  </a:cubicBezTo>
                  <a:cubicBezTo>
                    <a:pt x="464941" y="2585228"/>
                    <a:pt x="372662" y="2028758"/>
                    <a:pt x="278985" y="1853988"/>
                  </a:cubicBezTo>
                  <a:cubicBezTo>
                    <a:pt x="185308" y="1679218"/>
                    <a:pt x="48287" y="1756116"/>
                    <a:pt x="10537" y="1677819"/>
                  </a:cubicBezTo>
                  <a:cubicBezTo>
                    <a:pt x="-27214" y="1599522"/>
                    <a:pt x="48288" y="1517031"/>
                    <a:pt x="52482" y="1384205"/>
                  </a:cubicBezTo>
                  <a:cubicBezTo>
                    <a:pt x="56676" y="1251379"/>
                    <a:pt x="-52381" y="1010894"/>
                    <a:pt x="35704" y="880865"/>
                  </a:cubicBezTo>
                  <a:cubicBezTo>
                    <a:pt x="123788" y="750836"/>
                    <a:pt x="456552" y="735456"/>
                    <a:pt x="589378" y="604029"/>
                  </a:cubicBezTo>
                  <a:close/>
                </a:path>
              </a:pathLst>
            </a:custGeom>
            <a:noFill/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ECFD4B9-77F6-46DA-9BD3-BC859676DC1C}"/>
              </a:ext>
            </a:extLst>
          </p:cNvPr>
          <p:cNvSpPr txBox="1"/>
          <p:nvPr/>
        </p:nvSpPr>
        <p:spPr>
          <a:xfrm>
            <a:off x="8930768" y="1890287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A</a:t>
            </a:r>
            <a:r>
              <a:rPr lang="ko-KR" altLang="en-US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 </a:t>
            </a:r>
            <a:r>
              <a:rPr lang="ko-KR" altLang="en-US" sz="1400" dirty="0">
                <a:solidFill>
                  <a:srgbClr val="FFE699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알고리즘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46CC87-481F-4A58-9C3A-61C2702A4A3B}"/>
              </a:ext>
            </a:extLst>
          </p:cNvPr>
          <p:cNvSpPr txBox="1"/>
          <p:nvPr/>
        </p:nvSpPr>
        <p:spPr>
          <a:xfrm>
            <a:off x="8920037" y="2673228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B</a:t>
            </a:r>
            <a:r>
              <a:rPr lang="ko-KR" altLang="en-US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 </a:t>
            </a:r>
            <a:r>
              <a:rPr lang="ko-KR" altLang="en-US" sz="1400" dirty="0">
                <a:solidFill>
                  <a:srgbClr val="FFE699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알고리즘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890CFD-974F-4471-8BFD-641AF0A15BBD}"/>
              </a:ext>
            </a:extLst>
          </p:cNvPr>
          <p:cNvSpPr txBox="1"/>
          <p:nvPr/>
        </p:nvSpPr>
        <p:spPr>
          <a:xfrm>
            <a:off x="8920037" y="3496205"/>
            <a:ext cx="982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C</a:t>
            </a:r>
            <a:r>
              <a:rPr lang="ko-KR" altLang="en-US" sz="14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 </a:t>
            </a:r>
            <a:r>
              <a:rPr lang="ko-KR" altLang="en-US" sz="1400" dirty="0">
                <a:solidFill>
                  <a:srgbClr val="FFE699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알고리즘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37135-445E-4004-A7D8-031D6B31032E}"/>
              </a:ext>
            </a:extLst>
          </p:cNvPr>
          <p:cNvSpPr txBox="1"/>
          <p:nvPr/>
        </p:nvSpPr>
        <p:spPr>
          <a:xfrm>
            <a:off x="8986109" y="2188837"/>
            <a:ext cx="2342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범죄 예측이 고려되지 않은 대조군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50B5F7-D210-4340-8416-BBCAAC5A5BF4}"/>
              </a:ext>
            </a:extLst>
          </p:cNvPr>
          <p:cNvSpPr txBox="1"/>
          <p:nvPr/>
        </p:nvSpPr>
        <p:spPr>
          <a:xfrm>
            <a:off x="8997622" y="2977850"/>
            <a:ext cx="2297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고위험 지역만을 순찰하는 대조군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D7C773-8820-4DA0-9C7A-9B87B9CA6E2D}"/>
              </a:ext>
            </a:extLst>
          </p:cNvPr>
          <p:cNvSpPr txBox="1"/>
          <p:nvPr/>
        </p:nvSpPr>
        <p:spPr>
          <a:xfrm>
            <a:off x="8997622" y="3813054"/>
            <a:ext cx="2746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구역별 고위험 지역을 순찰하는 알고리즘</a:t>
            </a:r>
          </a:p>
        </p:txBody>
      </p:sp>
    </p:spTree>
    <p:extLst>
      <p:ext uri="{BB962C8B-B14F-4D97-AF65-F5344CB8AC3E}">
        <p14:creationId xmlns:p14="http://schemas.microsoft.com/office/powerpoint/2010/main" val="271520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결과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1BF7A2D-C5F5-452B-B89B-752469C6D028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demo3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25BD625-6275-4B2C-922A-E09A4C2B0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2467" y="1240373"/>
            <a:ext cx="9424088" cy="52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Step.4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527A5B1-93D3-4D86-B7C2-184E76CAC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487448"/>
              </p:ext>
            </p:extLst>
          </p:nvPr>
        </p:nvGraphicFramePr>
        <p:xfrm>
          <a:off x="2584613" y="2189360"/>
          <a:ext cx="8801944" cy="33117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933981">
                  <a:extLst>
                    <a:ext uri="{9D8B030D-6E8A-4147-A177-3AD203B41FA5}">
                      <a16:colId xmlns:a16="http://schemas.microsoft.com/office/drawing/2014/main" val="2458807942"/>
                    </a:ext>
                  </a:extLst>
                </a:gridCol>
                <a:gridCol w="2933982">
                  <a:extLst>
                    <a:ext uri="{9D8B030D-6E8A-4147-A177-3AD203B41FA5}">
                      <a16:colId xmlns:a16="http://schemas.microsoft.com/office/drawing/2014/main" val="1044945745"/>
                    </a:ext>
                  </a:extLst>
                </a:gridCol>
                <a:gridCol w="2933981">
                  <a:extLst>
                    <a:ext uri="{9D8B030D-6E8A-4147-A177-3AD203B41FA5}">
                      <a16:colId xmlns:a16="http://schemas.microsoft.com/office/drawing/2014/main" val="2218388808"/>
                    </a:ext>
                  </a:extLst>
                </a:gridCol>
              </a:tblGrid>
              <a:tr h="6615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Team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‘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범죄와의 전쟁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11421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류 형 주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동 연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영 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6391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239220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생성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&amp;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분석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결과 시각화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설계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&amp;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생성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&amp;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672634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순찰 경로 알고리즘 개발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알고리즘 평가 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순찰 경로 알고리즘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4533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알고리즘 검증 테스트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&amp;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개발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5482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19B710-E705-44A1-B88E-B1BE85E3B19E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B509CEF-4E49-4CBA-A6C3-9EEED35E7CE6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39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29805F-11AE-4CA9-BE02-09ECB7181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2305"/>
            <a:ext cx="12208048" cy="4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9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579619" cy="7358743"/>
            <a:chOff x="374211" y="0"/>
            <a:chExt cx="7579619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358743" cy="7358743"/>
              <a:chOff x="595087" y="0"/>
              <a:chExt cx="7358743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501991" y="3013501"/>
            <a:ext cx="3451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Q&amp;A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BFBB37-93BE-4598-9A63-E47B91BAF528}"/>
              </a:ext>
            </a:extLst>
          </p:cNvPr>
          <p:cNvSpPr/>
          <p:nvPr/>
        </p:nvSpPr>
        <p:spPr>
          <a:xfrm>
            <a:off x="7767871" y="2618559"/>
            <a:ext cx="130628" cy="13062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9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45788" y="899450"/>
            <a:ext cx="657552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Index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7716FF-6F6D-4D01-8CD1-F47E76F628B6}"/>
              </a:ext>
            </a:extLst>
          </p:cNvPr>
          <p:cNvGrpSpPr/>
          <p:nvPr/>
        </p:nvGrpSpPr>
        <p:grpSpPr>
          <a:xfrm>
            <a:off x="4612414" y="2094872"/>
            <a:ext cx="4168514" cy="3418422"/>
            <a:chOff x="1707849" y="2494649"/>
            <a:chExt cx="2192983" cy="1570717"/>
          </a:xfrm>
        </p:grpSpPr>
        <p:sp>
          <p:nvSpPr>
            <p:cNvPr id="114" name="TextBox 113"/>
            <p:cNvSpPr txBox="1"/>
            <p:nvPr/>
          </p:nvSpPr>
          <p:spPr>
            <a:xfrm>
              <a:off x="1707849" y="3681671"/>
              <a:ext cx="2192983" cy="383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주제 소개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35709E09-E1D0-4C01-B962-6D2A899BD9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7927" y="2494649"/>
              <a:ext cx="712826" cy="875150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no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1F122E3-4020-40FF-A478-281CD8144328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16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579619" cy="7358743"/>
            <a:chOff x="374211" y="0"/>
            <a:chExt cx="7579619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358743" cy="7358743"/>
              <a:chOff x="595087" y="0"/>
              <a:chExt cx="7358743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892379" y="3013501"/>
            <a:ext cx="3451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추가 자료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BFBB37-93BE-4598-9A63-E47B91BAF528}"/>
              </a:ext>
            </a:extLst>
          </p:cNvPr>
          <p:cNvSpPr/>
          <p:nvPr/>
        </p:nvSpPr>
        <p:spPr>
          <a:xfrm>
            <a:off x="7767871" y="2618559"/>
            <a:ext cx="130628" cy="13062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73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0D21DD2B-A474-4C7E-8976-1C44EC75DC93}"/>
              </a:ext>
            </a:extLst>
          </p:cNvPr>
          <p:cNvSpPr/>
          <p:nvPr/>
        </p:nvSpPr>
        <p:spPr>
          <a:xfrm>
            <a:off x="7585977" y="1207227"/>
            <a:ext cx="4130268" cy="531907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분석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1974469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의사결정 나무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EE6B7C-B55D-4EFB-887A-2CA42793A272}"/>
              </a:ext>
            </a:extLst>
          </p:cNvPr>
          <p:cNvSpPr/>
          <p:nvPr/>
        </p:nvSpPr>
        <p:spPr>
          <a:xfrm>
            <a:off x="7836503" y="3920379"/>
            <a:ext cx="3237099" cy="28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최적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6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하이퍼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파라미터 설정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F2B5B1-F28C-4F08-80C8-E5A06138E78E}"/>
              </a:ext>
            </a:extLst>
          </p:cNvPr>
          <p:cNvSpPr/>
          <p:nvPr/>
        </p:nvSpPr>
        <p:spPr>
          <a:xfrm>
            <a:off x="7861205" y="1786225"/>
            <a:ext cx="3237099" cy="28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K-Fold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교차검증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D6666D-41AA-4722-9A0E-B831A04F5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977" y="4231175"/>
            <a:ext cx="3088076" cy="19539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F08234-C1EA-4ECC-B76A-DA6A340DF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977" y="2156681"/>
            <a:ext cx="3460376" cy="142247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E1BF76E-3C11-4C43-B329-8BB3C03D8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8" r="18734"/>
          <a:stretch/>
        </p:blipFill>
        <p:spPr>
          <a:xfrm>
            <a:off x="2676359" y="2487789"/>
            <a:ext cx="3460375" cy="189496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4FCD6502-AF20-4C2D-94BF-B068A050F4C5}"/>
              </a:ext>
            </a:extLst>
          </p:cNvPr>
          <p:cNvSpPr/>
          <p:nvPr/>
        </p:nvSpPr>
        <p:spPr>
          <a:xfrm>
            <a:off x="2676359" y="2105565"/>
            <a:ext cx="3237099" cy="28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과적합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의사결정나무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E4A8D1-5340-46D5-89D0-3EFEA03E4A26}"/>
              </a:ext>
            </a:extLst>
          </p:cNvPr>
          <p:cNvSpPr/>
          <p:nvPr/>
        </p:nvSpPr>
        <p:spPr>
          <a:xfrm>
            <a:off x="2162732" y="4481075"/>
            <a:ext cx="5660775" cy="90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가을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x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심야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x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맑음 모델에서 실제 과적합이 일어난 모습</a:t>
            </a:r>
            <a:endParaRPr lang="en-US" altLang="ko-KR" sz="120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의사결정 나무는 과적합이 일어나기 쉬움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K-Fold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교차 검증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사용 및 최적 </a:t>
            </a:r>
            <a:r>
              <a:rPr lang="ko-KR" altLang="en-US" sz="1200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하이퍼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파라미터 설정을 통해 개선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280DF6C-DDBB-4A03-9E4C-60A26C0F3D54}"/>
              </a:ext>
            </a:extLst>
          </p:cNvPr>
          <p:cNvSpPr/>
          <p:nvPr/>
        </p:nvSpPr>
        <p:spPr>
          <a:xfrm>
            <a:off x="7467600" y="1308847"/>
            <a:ext cx="4158952" cy="521745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03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분석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1974469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평가방법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8954C0-8B01-4283-92AD-23E616023CF6}"/>
                  </a:ext>
                </a:extLst>
              </p:cNvPr>
              <p:cNvSpPr txBox="1"/>
              <p:nvPr/>
            </p:nvSpPr>
            <p:spPr>
              <a:xfrm>
                <a:off x="7436990" y="1876383"/>
                <a:ext cx="3496976" cy="906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평가 결과값</a:t>
                </a:r>
                <a:endParaRPr lang="en-US" altLang="ko-K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  <a:p>
                <a:endParaRPr lang="en-US" altLang="ko-KR" sz="6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실제 값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±2 </a:t>
                </a:r>
                <a:r>
                  <a:rPr lang="ko-KR" altLang="en-US" sz="11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범위 내로 예측한 정확도  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:</a:t>
                </a:r>
                <a:r>
                  <a:rPr lang="en-US" altLang="ko-KR" sz="700" dirty="0">
                    <a:solidFill>
                      <a:schemeClr val="bg1"/>
                    </a:solidFill>
                    <a:latin typeface="KoPub돋움체_Pro Medium" panose="020B0600000101010101" charset="-127"/>
                    <a:ea typeface="KoPub돋움체_Pro Medium" panose="020B0600000101010101" charset="-127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𝑇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𝑟𝑢𝑒</m:t>
                        </m:r>
                      </m:num>
                      <m:den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𝑇𝑟𝑢𝑒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+</m:t>
                        </m:r>
                        <m:r>
                          <a:rPr lang="en-US" altLang="ko-K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𝐹𝑎𝑙𝑠𝑒</m:t>
                        </m:r>
                      </m:den>
                    </m:f>
                  </m:oMath>
                </a14:m>
                <a:endParaRPr lang="en-US" altLang="ko-KR" sz="11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8954C0-8B01-4283-92AD-23E616023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990" y="1876383"/>
                <a:ext cx="3496976" cy="906082"/>
              </a:xfrm>
              <a:prstGeom prst="rect">
                <a:avLst/>
              </a:prstGeom>
              <a:blipFill>
                <a:blip r:embed="rId2"/>
                <a:stretch>
                  <a:fillRect l="-1045" t="-2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A6933FF0-155E-460F-A7A5-218B425B8591}"/>
              </a:ext>
            </a:extLst>
          </p:cNvPr>
          <p:cNvGrpSpPr/>
          <p:nvPr/>
        </p:nvGrpSpPr>
        <p:grpSpPr>
          <a:xfrm>
            <a:off x="8249805" y="2789901"/>
            <a:ext cx="2355442" cy="3456879"/>
            <a:chOff x="7604347" y="2307427"/>
            <a:chExt cx="2642311" cy="3740851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BCB493F-5111-46B0-A589-80FB15548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56" b="28263"/>
            <a:stretch/>
          </p:blipFill>
          <p:spPr>
            <a:xfrm>
              <a:off x="7604347" y="2331399"/>
              <a:ext cx="2642311" cy="3716879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525DCD1-2BA2-495A-AA26-025C5130AA09}"/>
                </a:ext>
              </a:extLst>
            </p:cNvPr>
            <p:cNvSpPr/>
            <p:nvPr/>
          </p:nvSpPr>
          <p:spPr>
            <a:xfrm>
              <a:off x="8291146" y="2307427"/>
              <a:ext cx="1928618" cy="36691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A5237AB-E967-4B06-9A75-3943247B9ADB}"/>
              </a:ext>
            </a:extLst>
          </p:cNvPr>
          <p:cNvSpPr/>
          <p:nvPr/>
        </p:nvSpPr>
        <p:spPr>
          <a:xfrm>
            <a:off x="8360307" y="6221506"/>
            <a:ext cx="2134438" cy="320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겨울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x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저녁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x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눈</a:t>
            </a:r>
            <a:r>
              <a:rPr lang="en-US" altLang="ko-KR" sz="11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/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비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의 정확도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A7E66B-67CC-4323-AD8D-3985BB8EE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538" y="3031034"/>
            <a:ext cx="3957298" cy="30579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0A74D88-70B3-4B65-8823-A2496D90CDA9}"/>
              </a:ext>
            </a:extLst>
          </p:cNvPr>
          <p:cNvSpPr txBox="1"/>
          <p:nvPr/>
        </p:nvSpPr>
        <p:spPr>
          <a:xfrm>
            <a:off x="2342708" y="2265412"/>
            <a:ext cx="4358888" cy="575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-     </a:t>
            </a:r>
            <a:r>
              <a:rPr lang="ko-KR" altLang="en-US" sz="11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값을 정확하게 분류하는 것보다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범죄 경향성을 파악하는 것이 중요</a:t>
            </a:r>
            <a:endParaRPr lang="en-US" altLang="ko-KR" sz="1100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      (</a:t>
            </a:r>
            <a:r>
              <a:rPr lang="ko-KR" altLang="en-US" sz="11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어느 정도의 범위 안에 들도록 예측하는 것이 목표</a:t>
            </a:r>
            <a:r>
              <a:rPr lang="en-US" altLang="ko-KR" sz="11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) </a:t>
            </a:r>
            <a:endParaRPr kumimoji="0" lang="en-US" alt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9E0605-22C2-4E2C-890D-787BFF28AB20}"/>
              </a:ext>
            </a:extLst>
          </p:cNvPr>
          <p:cNvSpPr txBox="1"/>
          <p:nvPr/>
        </p:nvSpPr>
        <p:spPr>
          <a:xfrm>
            <a:off x="2342708" y="1880517"/>
            <a:ext cx="3496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혼동 행렬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(Confusion Matrix) 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응용</a:t>
            </a:r>
            <a:endParaRPr lang="en-US" altLang="ko-KR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endParaRPr lang="en-US" altLang="ko-KR" sz="1600" dirty="0">
              <a:solidFill>
                <a:schemeClr val="accent4">
                  <a:lumMod val="40000"/>
                  <a:lumOff val="60000"/>
                </a:schemeClr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98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Step.0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주제 소개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0BF05D-AA36-4FF3-A124-ED3BCF299AC5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목적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E4EE3A8-8295-4581-AABC-37176EF8BE71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4E7E886-8CB0-4129-A097-FFF3647EF4A1}"/>
              </a:ext>
            </a:extLst>
          </p:cNvPr>
          <p:cNvSpPr txBox="1"/>
          <p:nvPr/>
        </p:nvSpPr>
        <p:spPr>
          <a:xfrm>
            <a:off x="2834850" y="2836092"/>
            <a:ext cx="301236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기존의 순찰경로</a:t>
            </a:r>
            <a:endParaRPr lang="en-US" altLang="ko-KR" sz="3200" dirty="0">
              <a:solidFill>
                <a:schemeClr val="accent4">
                  <a:lumMod val="20000"/>
                  <a:lumOff val="80000"/>
                </a:schemeClr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주민 요청이나 경찰관의 감으로</a:t>
            </a:r>
            <a:endParaRPr lang="en-US" altLang="ko-KR" dirty="0">
              <a:solidFill>
                <a:schemeClr val="bg1"/>
              </a:solidFill>
              <a:latin typeface="KoPub돋움체_Pro Medium" panose="020B0600000101010101" charset="-127"/>
              <a:ea typeface="KoPub돋움체_Pro Medium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rPr>
              <a:t>순찰경로 구성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0A021C-7F83-47B4-8AD6-45F14C42FF41}"/>
              </a:ext>
            </a:extLst>
          </p:cNvPr>
          <p:cNvGrpSpPr/>
          <p:nvPr/>
        </p:nvGrpSpPr>
        <p:grpSpPr>
          <a:xfrm>
            <a:off x="6825080" y="4224970"/>
            <a:ext cx="3842719" cy="1258127"/>
            <a:chOff x="6825080" y="4224970"/>
            <a:chExt cx="3842719" cy="125812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544B9DD-BD70-44DE-9FBC-65DF956CABEE}"/>
                </a:ext>
              </a:extLst>
            </p:cNvPr>
            <p:cNvCxnSpPr/>
            <p:nvPr/>
          </p:nvCxnSpPr>
          <p:spPr>
            <a:xfrm>
              <a:off x="9045389" y="4224970"/>
              <a:ext cx="654424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113BAD-AF9B-4D5F-AAC4-AA627DF240DB}"/>
                </a:ext>
              </a:extLst>
            </p:cNvPr>
            <p:cNvSpPr txBox="1"/>
            <p:nvPr/>
          </p:nvSpPr>
          <p:spPr>
            <a:xfrm>
              <a:off x="6825080" y="5082987"/>
              <a:ext cx="38427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‘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범죄 발생 시 </a:t>
              </a:r>
              <a:r>
                <a:rPr lang="ko-KR" altLang="en-US" sz="2000" dirty="0">
                  <a:solidFill>
                    <a:schemeClr val="accent4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초동조치</a:t>
              </a:r>
              <a:r>
                <a:rPr lang="ko-KR" altLang="en-US" sz="20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 시간이 빠른</a:t>
              </a:r>
              <a:r>
                <a:rPr lang="en-US" altLang="ko-KR" sz="2000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’</a:t>
              </a:r>
              <a:endParaRPr lang="ko-KR" altLang="en-US" sz="2000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D679A3E-F49A-4C67-B7EB-06D8E1A827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2988" y="4251864"/>
              <a:ext cx="479614" cy="80423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6FE263E-257F-49C5-AA65-AFFF1AA6A4E0}"/>
              </a:ext>
            </a:extLst>
          </p:cNvPr>
          <p:cNvGrpSpPr/>
          <p:nvPr/>
        </p:nvGrpSpPr>
        <p:grpSpPr>
          <a:xfrm>
            <a:off x="2402541" y="2492188"/>
            <a:ext cx="9252707" cy="2223247"/>
            <a:chOff x="2402541" y="2492188"/>
            <a:chExt cx="9252707" cy="222324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B862587-C743-4923-A07C-E14672AF7024}"/>
                </a:ext>
              </a:extLst>
            </p:cNvPr>
            <p:cNvSpPr txBox="1"/>
            <p:nvPr/>
          </p:nvSpPr>
          <p:spPr>
            <a:xfrm>
              <a:off x="6825080" y="2836092"/>
              <a:ext cx="4830168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새로운 순찰경로</a:t>
              </a:r>
              <a:endParaRPr lang="en-US" altLang="ko-KR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KoPub돋움체_Pro Medium" panose="020B0600000101010101" charset="-127"/>
                <a:ea typeface="KoPub돋움체_Pro Medium" panose="020B0600000101010101" charset="-127"/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다양한 데이터를 활용해 범죄 위험 지역을 예측하고</a:t>
              </a:r>
              <a:endParaRPr lang="en-US" altLang="ko-KR" dirty="0">
                <a:solidFill>
                  <a:schemeClr val="bg1"/>
                </a:solidFill>
                <a:latin typeface="KoPub돋움체_Pro Medium" panose="020B0600000101010101" charset="-127"/>
                <a:ea typeface="KoPub돋움체_Pro Medium" panose="020B0600000101010101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KoPub돋움체_Pro Medium" panose="020B0600000101010101" charset="-127"/>
                  <a:ea typeface="KoPub돋움체_Pro Medium" panose="020B0600000101010101" charset="-127"/>
                </a:rPr>
                <a:t>해당 결과를 바탕으로 최적의 순찰경로를 구성함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F52F4A6-195D-4BFC-837C-EA0A857380E2}"/>
                </a:ext>
              </a:extLst>
            </p:cNvPr>
            <p:cNvSpPr/>
            <p:nvPr/>
          </p:nvSpPr>
          <p:spPr>
            <a:xfrm>
              <a:off x="2402541" y="2492188"/>
              <a:ext cx="4207798" cy="2223247"/>
            </a:xfrm>
            <a:prstGeom prst="rect">
              <a:avLst/>
            </a:prstGeom>
            <a:solidFill>
              <a:srgbClr val="21262A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884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Step.0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주제 소개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335BBED-5DF7-493C-AB8A-700A18BE1E14}"/>
              </a:ext>
            </a:extLst>
          </p:cNvPr>
          <p:cNvGrpSpPr/>
          <p:nvPr/>
        </p:nvGrpSpPr>
        <p:grpSpPr>
          <a:xfrm>
            <a:off x="2627895" y="1929578"/>
            <a:ext cx="8118892" cy="4587599"/>
            <a:chOff x="2627895" y="1796060"/>
            <a:chExt cx="8118892" cy="458759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3B27A21-6899-427B-ADB1-54BB1C68B6EB}"/>
                </a:ext>
              </a:extLst>
            </p:cNvPr>
            <p:cNvGrpSpPr/>
            <p:nvPr/>
          </p:nvGrpSpPr>
          <p:grpSpPr>
            <a:xfrm>
              <a:off x="2627895" y="1796060"/>
              <a:ext cx="8118892" cy="4587599"/>
              <a:chOff x="2627895" y="1829164"/>
              <a:chExt cx="8118892" cy="4587599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34548C02-9267-4942-999A-B5CDE4A0426B}"/>
                  </a:ext>
                </a:extLst>
              </p:cNvPr>
              <p:cNvGrpSpPr/>
              <p:nvPr/>
            </p:nvGrpSpPr>
            <p:grpSpPr>
              <a:xfrm>
                <a:off x="3604890" y="3608946"/>
                <a:ext cx="6164902" cy="2807817"/>
                <a:chOff x="3408171" y="3575842"/>
                <a:chExt cx="6164902" cy="2807817"/>
              </a:xfrm>
            </p:grpSpPr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4603DF25-AC6C-46F7-AC04-D192BC823881}"/>
                    </a:ext>
                  </a:extLst>
                </p:cNvPr>
                <p:cNvSpPr/>
                <p:nvPr/>
              </p:nvSpPr>
              <p:spPr>
                <a:xfrm>
                  <a:off x="5652343" y="6170722"/>
                  <a:ext cx="1669116" cy="2129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지역별 순찰 중요도 </a:t>
                  </a:r>
                  <a:r>
                    <a:rPr lang="ko-KR" altLang="en-US" sz="1200" dirty="0">
                      <a:solidFill>
                        <a:prstClr val="white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도출</a:t>
                  </a: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  <p:sp>
              <p:nvSpPr>
                <p:cNvPr id="57" name="아래로 구부러진 화살표 3082">
                  <a:extLst>
                    <a:ext uri="{FF2B5EF4-FFF2-40B4-BE49-F238E27FC236}">
                      <a16:creationId xmlns:a16="http://schemas.microsoft.com/office/drawing/2014/main" id="{A7607ED8-485A-425F-82E7-EC3A24F34AC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7946712" y="4023186"/>
                  <a:ext cx="2073706" cy="1179017"/>
                </a:xfrm>
                <a:prstGeom prst="curvedDownArrow">
                  <a:avLst/>
                </a:prstGeom>
                <a:gradFill flip="none" rotWithShape="1">
                  <a:gsLst>
                    <a:gs pos="0">
                      <a:srgbClr val="FFC000"/>
                    </a:gs>
                    <a:gs pos="34000">
                      <a:schemeClr val="accent4">
                        <a:lumMod val="40000"/>
                        <a:lumOff val="60000"/>
                      </a:schemeClr>
                    </a:gs>
                    <a:gs pos="59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_Pro Medium" panose="020B0600000101010101" charset="-127"/>
                    <a:ea typeface="KoPub돋움체_Pro Medium" panose="020B0600000101010101" charset="-127"/>
                    <a:cs typeface="+mn-cs"/>
                  </a:endParaRPr>
                </a:p>
              </p:txBody>
            </p:sp>
            <p:sp>
              <p:nvSpPr>
                <p:cNvPr id="58" name="아래로 구부러진 화살표 3082">
                  <a:extLst>
                    <a:ext uri="{FF2B5EF4-FFF2-40B4-BE49-F238E27FC236}">
                      <a16:creationId xmlns:a16="http://schemas.microsoft.com/office/drawing/2014/main" id="{4B606FD4-94F2-4E04-838E-405AF3767B50}"/>
                    </a:ext>
                  </a:extLst>
                </p:cNvPr>
                <p:cNvSpPr/>
                <p:nvPr/>
              </p:nvSpPr>
              <p:spPr>
                <a:xfrm rot="5400000" flipV="1">
                  <a:off x="2960827" y="4023186"/>
                  <a:ext cx="2073706" cy="1179017"/>
                </a:xfrm>
                <a:prstGeom prst="curvedDownArrow">
                  <a:avLst/>
                </a:prstGeom>
                <a:gradFill flip="none" rotWithShape="1">
                  <a:gsLst>
                    <a:gs pos="0">
                      <a:srgbClr val="FFC000"/>
                    </a:gs>
                    <a:gs pos="34000">
                      <a:schemeClr val="accent4">
                        <a:lumMod val="40000"/>
                        <a:lumOff val="60000"/>
                      </a:schemeClr>
                    </a:gs>
                    <a:gs pos="59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_Pro Medium" panose="020B0600000101010101" charset="-127"/>
                    <a:ea typeface="KoPub돋움체_Pro Medium" panose="020B0600000101010101" charset="-127"/>
                    <a:cs typeface="+mn-cs"/>
                  </a:endParaRPr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BEF778BB-AD9A-486D-B808-2E61439DAE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24762" y="4614750"/>
                  <a:ext cx="2524279" cy="1503681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051765E-717C-4016-8C7F-E28E40C24331}"/>
                  </a:ext>
                </a:extLst>
              </p:cNvPr>
              <p:cNvGrpSpPr/>
              <p:nvPr/>
            </p:nvGrpSpPr>
            <p:grpSpPr>
              <a:xfrm>
                <a:off x="2627895" y="1829164"/>
                <a:ext cx="8118892" cy="2501648"/>
                <a:chOff x="2627895" y="1829164"/>
                <a:chExt cx="8118892" cy="2501648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036A9665-0113-447E-9C1C-07B9D361A974}"/>
                    </a:ext>
                  </a:extLst>
                </p:cNvPr>
                <p:cNvGrpSpPr/>
                <p:nvPr/>
              </p:nvGrpSpPr>
              <p:grpSpPr>
                <a:xfrm>
                  <a:off x="5468284" y="1851974"/>
                  <a:ext cx="2579133" cy="2459384"/>
                  <a:chOff x="5468284" y="1829164"/>
                  <a:chExt cx="2579133" cy="2459384"/>
                </a:xfrm>
              </p:grpSpPr>
              <p:grpSp>
                <p:nvGrpSpPr>
                  <p:cNvPr id="52" name="그룹 51">
                    <a:extLst>
                      <a:ext uri="{FF2B5EF4-FFF2-40B4-BE49-F238E27FC236}">
                        <a16:creationId xmlns:a16="http://schemas.microsoft.com/office/drawing/2014/main" id="{FE010F15-BF6F-4A3C-8F96-4DDDFA8CAEEA}"/>
                      </a:ext>
                    </a:extLst>
                  </p:cNvPr>
                  <p:cNvGrpSpPr/>
                  <p:nvPr/>
                </p:nvGrpSpPr>
                <p:grpSpPr>
                  <a:xfrm>
                    <a:off x="5747995" y="1829164"/>
                    <a:ext cx="1774351" cy="1943948"/>
                    <a:chOff x="5603449" y="1829164"/>
                    <a:chExt cx="1774351" cy="1943948"/>
                  </a:xfrm>
                </p:grpSpPr>
                <p:pic>
                  <p:nvPicPr>
                    <p:cNvPr id="54" name="그림 53" descr="지도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B1E167D-3B72-4096-AC21-0F9AC58269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477" r="15882"/>
                    <a:stretch/>
                  </p:blipFill>
                  <p:spPr>
                    <a:xfrm>
                      <a:off x="5603449" y="1829164"/>
                      <a:ext cx="1774351" cy="1692694"/>
                    </a:xfrm>
                    <a:prstGeom prst="rect">
                      <a:avLst/>
                    </a:prstGeom>
                    <a:solidFill>
                      <a:srgbClr val="FFF4E7"/>
                    </a:solidFill>
                    <a:ln w="1270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</p:pic>
                <p:sp>
                  <p:nvSpPr>
                    <p:cNvPr id="55" name="직사각형 54">
                      <a:extLst>
                        <a:ext uri="{FF2B5EF4-FFF2-40B4-BE49-F238E27FC236}">
                          <a16:creationId xmlns:a16="http://schemas.microsoft.com/office/drawing/2014/main" id="{CD858377-DF0C-4A3C-9C41-AA0DAAD49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28025" y="3560175"/>
                      <a:ext cx="925198" cy="2129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위치 데이터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53" name="직사각형 52">
                    <a:extLst>
                      <a:ext uri="{FF2B5EF4-FFF2-40B4-BE49-F238E27FC236}">
                        <a16:creationId xmlns:a16="http://schemas.microsoft.com/office/drawing/2014/main" id="{1935500E-170F-4D94-98A9-B1195A84D56C}"/>
                      </a:ext>
                    </a:extLst>
                  </p:cNvPr>
                  <p:cNvSpPr/>
                  <p:nvPr/>
                </p:nvSpPr>
                <p:spPr>
                  <a:xfrm>
                    <a:off x="5468284" y="3796106"/>
                    <a:ext cx="2579133" cy="49244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171450" marR="0" lvl="0" indent="-17145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rPr>
                      <a:t>범죄 취약 </a:t>
                    </a:r>
                    <a:r>
                      <a:rPr lang="ko-KR" altLang="en-US" sz="1000" dirty="0">
                        <a:solidFill>
                          <a:srgbClr val="E7E6E6">
                            <a:lumMod val="90000"/>
                          </a:srgb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rPr>
                      <a:t>지역</a:t>
                    </a:r>
                    <a:r>
                      <a: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rPr>
                      <a:t> 분석 </a:t>
                    </a:r>
                    <a:r>
                      <a: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rPr>
                      <a:t>(</a:t>
                    </a:r>
                    <a:r>
                      <a:rPr lang="ko-KR" altLang="en-US" sz="1000" dirty="0">
                        <a:solidFill>
                          <a:srgbClr val="E7E6E6">
                            <a:lumMod val="90000"/>
                          </a:srgb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rPr>
                      <a:t>서울특별시 중구 한정</a:t>
                    </a:r>
                    <a:r>
                      <a:rPr lang="en-US" altLang="ko-KR" sz="1000" dirty="0">
                        <a:solidFill>
                          <a:srgbClr val="E7E6E6">
                            <a:lumMod val="90000"/>
                          </a:srgb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rPr>
                      <a:t>)</a:t>
                    </a:r>
                    <a:endPara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7E6E6">
                          <a:lumMod val="9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endParaRPr>
                  </a:p>
                  <a:p>
                    <a:pPr marL="171450" marR="0" lvl="0" indent="-17145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lang="ko-KR" altLang="en-US" sz="1000" dirty="0">
                        <a:solidFill>
                          <a:srgbClr val="E7E6E6">
                            <a:lumMod val="90000"/>
                          </a:srgb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rPr>
                      <a:t>인근 경찰서까지 거리</a:t>
                    </a:r>
                    <a:r>
                      <a:rPr lang="en-US" altLang="ko-KR" sz="1000" dirty="0">
                        <a:solidFill>
                          <a:srgbClr val="E7E6E6">
                            <a:lumMod val="90000"/>
                          </a:srgb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rPr>
                      <a:t>, CCTV</a:t>
                    </a:r>
                    <a:r>
                      <a:rPr lang="ko-KR" altLang="en-US" sz="1000" dirty="0">
                        <a:solidFill>
                          <a:srgbClr val="E7E6E6">
                            <a:lumMod val="90000"/>
                          </a:srgb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rPr>
                      <a:t>개수</a:t>
                    </a: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7E6E6">
                          <a:lumMod val="9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ECC9D726-4E30-41F5-A4D3-EBAC843F0658}"/>
                    </a:ext>
                  </a:extLst>
                </p:cNvPr>
                <p:cNvGrpSpPr/>
                <p:nvPr/>
              </p:nvGrpSpPr>
              <p:grpSpPr>
                <a:xfrm>
                  <a:off x="8683987" y="1829164"/>
                  <a:ext cx="2062800" cy="2501648"/>
                  <a:chOff x="8683987" y="1829164"/>
                  <a:chExt cx="2062800" cy="2501648"/>
                </a:xfrm>
              </p:grpSpPr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F0E05B99-2F42-4984-B161-896FEE95E933}"/>
                      </a:ext>
                    </a:extLst>
                  </p:cNvPr>
                  <p:cNvGrpSpPr/>
                  <p:nvPr/>
                </p:nvGrpSpPr>
                <p:grpSpPr>
                  <a:xfrm>
                    <a:off x="8766142" y="1829164"/>
                    <a:ext cx="1774351" cy="1943948"/>
                    <a:chOff x="8685898" y="1829164"/>
                    <a:chExt cx="1774351" cy="1943948"/>
                  </a:xfrm>
                </p:grpSpPr>
                <p:pic>
                  <p:nvPicPr>
                    <p:cNvPr id="50" name="그림 49">
                      <a:extLst>
                        <a:ext uri="{FF2B5EF4-FFF2-40B4-BE49-F238E27FC236}">
                          <a16:creationId xmlns:a16="http://schemas.microsoft.com/office/drawing/2014/main" id="{64D1C746-08A7-4576-977A-395DA829F5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59" t="8054" r="3302"/>
                    <a:stretch/>
                  </p:blipFill>
                  <p:spPr>
                    <a:xfrm>
                      <a:off x="8685898" y="1829164"/>
                      <a:ext cx="1774351" cy="1692694"/>
                    </a:xfrm>
                    <a:prstGeom prst="rect">
                      <a:avLst/>
                    </a:prstGeom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</p:pic>
                <p:sp>
                  <p:nvSpPr>
                    <p:cNvPr id="51" name="직사각형 50">
                      <a:extLst>
                        <a:ext uri="{FF2B5EF4-FFF2-40B4-BE49-F238E27FC236}">
                          <a16:creationId xmlns:a16="http://schemas.microsoft.com/office/drawing/2014/main" id="{1CE3E56E-D8A0-4674-ACDA-0ACA32CA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10474" y="3560175"/>
                      <a:ext cx="925198" cy="2129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상황 데이터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id="{02CD7687-185C-4C6F-BAEA-96206280883E}"/>
                      </a:ext>
                    </a:extLst>
                  </p:cNvPr>
                  <p:cNvSpPr/>
                  <p:nvPr/>
                </p:nvSpPr>
                <p:spPr>
                  <a:xfrm>
                    <a:off x="8683987" y="3837612"/>
                    <a:ext cx="2062800" cy="493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171450" marR="0" lvl="0" indent="-17145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rPr>
                      <a:t>범죄 발생 당시 날씨</a:t>
                    </a:r>
                    <a:endParaRPr lang="en-US" altLang="ko-KR" sz="1000" dirty="0">
                      <a:solidFill>
                        <a:srgbClr val="E7E6E6">
                          <a:lumMod val="90000"/>
                        </a:srgb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endParaRPr>
                  </a:p>
                  <a:p>
                    <a:pPr marL="171450" marR="0" lvl="0" indent="-17145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lang="ko-KR" altLang="en-US" sz="1000" dirty="0">
                        <a:solidFill>
                          <a:srgbClr val="E7E6E6">
                            <a:lumMod val="90000"/>
                          </a:srgb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rPr>
                      <a:t>지역의 유동인구 및 거주인구 </a:t>
                    </a:r>
                    <a:endPara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7E6E6">
                          <a:lumMod val="9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endParaRPr>
                  </a:p>
                </p:txBody>
              </p:sp>
            </p:grp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775FC52D-A188-4F62-A926-63AE6D74A474}"/>
                    </a:ext>
                  </a:extLst>
                </p:cNvPr>
                <p:cNvGrpSpPr/>
                <p:nvPr/>
              </p:nvGrpSpPr>
              <p:grpSpPr>
                <a:xfrm>
                  <a:off x="2627895" y="1842481"/>
                  <a:ext cx="2062800" cy="2475015"/>
                  <a:chOff x="2627895" y="1829511"/>
                  <a:chExt cx="2062800" cy="2475015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E011B1B2-A1AE-4AC0-BA50-3E8328D06DA1}"/>
                      </a:ext>
                    </a:extLst>
                  </p:cNvPr>
                  <p:cNvSpPr/>
                  <p:nvPr/>
                </p:nvSpPr>
                <p:spPr>
                  <a:xfrm>
                    <a:off x="2627895" y="3812083"/>
                    <a:ext cx="2062800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171450" marR="0" lvl="0" indent="-17145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rPr>
                      <a:t>5</a:t>
                    </a:r>
                    <a:r>
                      <a: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rPr>
                      <a:t>대 범죄 유형</a:t>
                    </a:r>
                    <a:r>
                      <a: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rPr>
                      <a:t>, </a:t>
                    </a:r>
                    <a:r>
                      <a: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rPr>
                      <a:t>발생 건수</a:t>
                    </a:r>
                    <a:endPara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7E6E6">
                          <a:lumMod val="9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endParaRPr>
                  </a:p>
                  <a:p>
                    <a:pPr marL="171450" marR="0" lvl="0" indent="-171450" algn="l" defTabSz="914400" rtl="0" eaLnBrk="1" fontAlgn="auto" latinLnBrk="1" hangingPunct="1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r>
                      <a: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rPr>
                      <a:t>발생 시간대</a:t>
                    </a:r>
                    <a:r>
                      <a: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rPr>
                      <a:t>, </a:t>
                    </a:r>
                    <a:r>
                      <a: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rPr>
                      <a:t>날짜 특성 고려</a:t>
                    </a:r>
                  </a:p>
                </p:txBody>
              </p:sp>
              <p:grpSp>
                <p:nvGrpSpPr>
                  <p:cNvPr id="45" name="그룹 44">
                    <a:extLst>
                      <a:ext uri="{FF2B5EF4-FFF2-40B4-BE49-F238E27FC236}">
                        <a16:creationId xmlns:a16="http://schemas.microsoft.com/office/drawing/2014/main" id="{0CB79575-63E1-4A0F-A339-1D0F9EA021C9}"/>
                      </a:ext>
                    </a:extLst>
                  </p:cNvPr>
                  <p:cNvGrpSpPr/>
                  <p:nvPr/>
                </p:nvGrpSpPr>
                <p:grpSpPr>
                  <a:xfrm>
                    <a:off x="2714188" y="1829511"/>
                    <a:ext cx="1774350" cy="1943601"/>
                    <a:chOff x="2521001" y="1829511"/>
                    <a:chExt cx="1774350" cy="1943601"/>
                  </a:xfrm>
                </p:grpSpPr>
                <p:sp>
                  <p:nvSpPr>
                    <p:cNvPr id="46" name="직사각형 45">
                      <a:extLst>
                        <a:ext uri="{FF2B5EF4-FFF2-40B4-BE49-F238E27FC236}">
                          <a16:creationId xmlns:a16="http://schemas.microsoft.com/office/drawing/2014/main" id="{CB661A3D-3741-4182-A1BB-F06DF8C89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60459" y="3560175"/>
                      <a:ext cx="895434" cy="2129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범죄 데이터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p:txBody>
                </p:sp>
                <p:pic>
                  <p:nvPicPr>
                    <p:cNvPr id="47" name="그림 46" descr="테이블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FC967CC-ACE2-49F4-9A5D-F1FECA56CC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21001" y="1829511"/>
                      <a:ext cx="1774350" cy="1692000"/>
                    </a:xfrm>
                    <a:prstGeom prst="rect">
                      <a:avLst/>
                    </a:prstGeom>
                    <a:ln w="1270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</p:pic>
              </p:grpSp>
            </p:grpSp>
          </p:grp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7B93598-6A4C-48AF-AAD2-1947402B717A}"/>
                </a:ext>
              </a:extLst>
            </p:cNvPr>
            <p:cNvSpPr/>
            <p:nvPr/>
          </p:nvSpPr>
          <p:spPr>
            <a:xfrm>
              <a:off x="5532881" y="4641055"/>
              <a:ext cx="179339" cy="76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E4EE3A8-8295-4581-AABC-37176EF8BE71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C31AB29-DB56-487C-8C0A-F4E9F7CA7F06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분석 기반 범죄 예측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372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Step.0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주제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0BF05D-AA36-4FF3-A124-ED3BCF299AC5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기반 순찰 알고리즘 개발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A688DF-D4E3-40B3-942A-D9AB6DAFF96D}"/>
              </a:ext>
            </a:extLst>
          </p:cNvPr>
          <p:cNvGrpSpPr/>
          <p:nvPr/>
        </p:nvGrpSpPr>
        <p:grpSpPr>
          <a:xfrm>
            <a:off x="2346235" y="1939002"/>
            <a:ext cx="9311471" cy="4281648"/>
            <a:chOff x="2342189" y="1744794"/>
            <a:chExt cx="9311471" cy="428164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6385443-9945-4CB6-9338-0C63361067E9}"/>
                </a:ext>
              </a:extLst>
            </p:cNvPr>
            <p:cNvGrpSpPr/>
            <p:nvPr/>
          </p:nvGrpSpPr>
          <p:grpSpPr>
            <a:xfrm>
              <a:off x="5872808" y="1744794"/>
              <a:ext cx="3724337" cy="1823024"/>
              <a:chOff x="5872808" y="1744794"/>
              <a:chExt cx="3724337" cy="1823024"/>
            </a:xfrm>
          </p:grpSpPr>
          <p:sp>
            <p:nvSpPr>
              <p:cNvPr id="74" name="아래로 구부러진 화살표 3082">
                <a:extLst>
                  <a:ext uri="{FF2B5EF4-FFF2-40B4-BE49-F238E27FC236}">
                    <a16:creationId xmlns:a16="http://schemas.microsoft.com/office/drawing/2014/main" id="{DA20851E-FA26-4CFB-9C47-026F02A58222}"/>
                  </a:ext>
                </a:extLst>
              </p:cNvPr>
              <p:cNvSpPr/>
              <p:nvPr/>
            </p:nvSpPr>
            <p:spPr>
              <a:xfrm>
                <a:off x="5872808" y="2745857"/>
                <a:ext cx="1549375" cy="821961"/>
              </a:xfrm>
              <a:prstGeom prst="curvedDownArrow">
                <a:avLst/>
              </a:prstGeom>
              <a:gradFill flip="none" rotWithShape="1">
                <a:gsLst>
                  <a:gs pos="0">
                    <a:srgbClr val="FFC000"/>
                  </a:gs>
                  <a:gs pos="40000">
                    <a:schemeClr val="accent4">
                      <a:lumMod val="20000"/>
                      <a:lumOff val="80000"/>
                    </a:schemeClr>
                  </a:gs>
                  <a:gs pos="59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6DE7B87-E7B5-4AE1-85CD-F48E32684C47}"/>
                  </a:ext>
                </a:extLst>
              </p:cNvPr>
              <p:cNvGrpSpPr/>
              <p:nvPr/>
            </p:nvGrpSpPr>
            <p:grpSpPr>
              <a:xfrm>
                <a:off x="6004074" y="1744794"/>
                <a:ext cx="3593071" cy="1277665"/>
                <a:chOff x="6004074" y="1744794"/>
                <a:chExt cx="3593071" cy="1277665"/>
              </a:xfrm>
            </p:grpSpPr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BC170D69-FAB8-478C-814C-2A79A7914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04074" y="1808184"/>
                  <a:ext cx="1408558" cy="1214275"/>
                </a:xfrm>
                <a:prstGeom prst="rect">
                  <a:avLst/>
                </a:prstGeom>
              </p:spPr>
            </p:pic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5D63E80-4F6B-48DB-AC34-76B08B111F08}"/>
                    </a:ext>
                  </a:extLst>
                </p:cNvPr>
                <p:cNvSpPr/>
                <p:nvPr/>
              </p:nvSpPr>
              <p:spPr>
                <a:xfrm>
                  <a:off x="7470561" y="1744794"/>
                  <a:ext cx="2126584" cy="9270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200" dirty="0">
                      <a:solidFill>
                        <a:prstClr val="white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관할 구역</a:t>
                  </a:r>
                  <a:r>
                    <a:rPr lang="en-US" altLang="ko-KR" sz="1200" dirty="0">
                      <a:solidFill>
                        <a:prstClr val="white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</a:t>
                  </a:r>
                  <a:r>
                    <a:rPr lang="ko-KR" altLang="en-US" sz="1200" dirty="0">
                      <a:solidFill>
                        <a:prstClr val="white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교통 데이터 활용</a:t>
                  </a:r>
                  <a:endParaRPr lang="en-US" altLang="ko-KR" sz="1200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85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시간대별 교통량</a:t>
                  </a: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85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, </a:t>
                  </a:r>
                  <a:r>
                    <a: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85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신호주기 이용</a:t>
                  </a:r>
                  <a:endPara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85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NAVER </a:t>
                  </a:r>
                  <a:r>
                    <a:rPr lang="en-US" altLang="ko-KR" sz="1000" dirty="0">
                      <a:solidFill>
                        <a:schemeClr val="bg1">
                          <a:lumMod val="85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Maps</a:t>
                  </a:r>
                  <a:r>
                    <a: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85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 </a:t>
                  </a:r>
                  <a:r>
                    <a:rPr kumimoji="0" lang="en-US" altLang="ko-KR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85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API </a:t>
                  </a:r>
                  <a:r>
                    <a:rPr kumimoji="0" lang="ko-KR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85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활용</a:t>
                  </a:r>
                  <a:endPara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</p:grpSp>
        </p:grpSp>
        <p:sp>
          <p:nvSpPr>
            <p:cNvPr id="83" name="화살표: 오른쪽 82">
              <a:extLst>
                <a:ext uri="{FF2B5EF4-FFF2-40B4-BE49-F238E27FC236}">
                  <a16:creationId xmlns:a16="http://schemas.microsoft.com/office/drawing/2014/main" id="{3A438521-DA8F-4B6B-A978-3C0719DFF01B}"/>
                </a:ext>
              </a:extLst>
            </p:cNvPr>
            <p:cNvSpPr/>
            <p:nvPr/>
          </p:nvSpPr>
          <p:spPr>
            <a:xfrm>
              <a:off x="4565183" y="3587447"/>
              <a:ext cx="4397748" cy="567845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20B0600000101010101" charset="-127"/>
                <a:ea typeface="KoPub돋움체_Pro Medium" panose="020B0600000101010101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DF3E4BA-675B-4E30-AB36-E09A075D5E10}"/>
                </a:ext>
              </a:extLst>
            </p:cNvPr>
            <p:cNvGrpSpPr/>
            <p:nvPr/>
          </p:nvGrpSpPr>
          <p:grpSpPr>
            <a:xfrm>
              <a:off x="4800846" y="4174921"/>
              <a:ext cx="4745565" cy="1851521"/>
              <a:chOff x="4800846" y="4174921"/>
              <a:chExt cx="4745565" cy="1851521"/>
            </a:xfrm>
          </p:grpSpPr>
          <p:sp>
            <p:nvSpPr>
              <p:cNvPr id="73" name="아래로 구부러진 화살표 3082">
                <a:extLst>
                  <a:ext uri="{FF2B5EF4-FFF2-40B4-BE49-F238E27FC236}">
                    <a16:creationId xmlns:a16="http://schemas.microsoft.com/office/drawing/2014/main" id="{4E013B81-4CE5-45BE-BDA2-59834DE6FCB3}"/>
                  </a:ext>
                </a:extLst>
              </p:cNvPr>
              <p:cNvSpPr/>
              <p:nvPr/>
            </p:nvSpPr>
            <p:spPr>
              <a:xfrm flipV="1">
                <a:off x="4958128" y="4174921"/>
                <a:ext cx="1549375" cy="821961"/>
              </a:xfrm>
              <a:prstGeom prst="curvedDownArrow">
                <a:avLst/>
              </a:prstGeom>
              <a:gradFill flip="none" rotWithShape="1">
                <a:gsLst>
                  <a:gs pos="0">
                    <a:srgbClr val="FFC000"/>
                  </a:gs>
                  <a:gs pos="40000">
                    <a:schemeClr val="accent4">
                      <a:lumMod val="20000"/>
                      <a:lumOff val="80000"/>
                    </a:schemeClr>
                  </a:gs>
                  <a:gs pos="59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black"/>
                  </a:solidFill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4C065CD-B5E7-4406-8A01-3DA96DF54135}"/>
                  </a:ext>
                </a:extLst>
              </p:cNvPr>
              <p:cNvGrpSpPr/>
              <p:nvPr/>
            </p:nvGrpSpPr>
            <p:grpSpPr>
              <a:xfrm>
                <a:off x="4800846" y="4749311"/>
                <a:ext cx="4745565" cy="1277131"/>
                <a:chOff x="4800846" y="4749311"/>
                <a:chExt cx="4745565" cy="1277131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63985CB-7A53-4BA4-8714-1A88E9497877}"/>
                    </a:ext>
                  </a:extLst>
                </p:cNvPr>
                <p:cNvSpPr/>
                <p:nvPr/>
              </p:nvSpPr>
              <p:spPr>
                <a:xfrm>
                  <a:off x="6995542" y="4910236"/>
                  <a:ext cx="2550869" cy="104535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11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지역별 순찰 중요도</a:t>
                  </a:r>
                  <a:endParaRPr lang="en-US" altLang="ko-KR" sz="1100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ko-KR" altLang="en-US" sz="1000" dirty="0">
                      <a:solidFill>
                        <a:schemeClr val="bg2">
                          <a:lumMod val="9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데이터 기반 범죄 발생 위험 지역 예측</a:t>
                  </a:r>
                  <a:endParaRPr lang="en-US" altLang="ko-KR" sz="1000" dirty="0">
                    <a:solidFill>
                      <a:schemeClr val="bg2">
                        <a:lumMod val="90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ko-KR" altLang="en-US" sz="1000" dirty="0">
                      <a:solidFill>
                        <a:schemeClr val="bg2">
                          <a:lumMod val="9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위험 지역을 고려하여 </a:t>
                  </a:r>
                  <a:endParaRPr lang="en-US" altLang="ko-KR" sz="1000" dirty="0">
                    <a:solidFill>
                      <a:schemeClr val="bg2">
                        <a:lumMod val="90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R="0" lvl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altLang="ko-KR" sz="1000" dirty="0">
                      <a:solidFill>
                        <a:schemeClr val="bg2">
                          <a:lumMod val="9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    </a:t>
                  </a:r>
                  <a:r>
                    <a:rPr lang="ko-KR" altLang="en-US" sz="1000" dirty="0">
                      <a:solidFill>
                        <a:schemeClr val="bg2">
                          <a:lumMod val="9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순찰 가능하도록 알고리즘 개발</a:t>
                  </a:r>
                  <a:endParaRPr lang="en-US" altLang="ko-KR" sz="1000" dirty="0">
                    <a:solidFill>
                      <a:schemeClr val="bg2">
                        <a:lumMod val="90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  <p:pic>
              <p:nvPicPr>
                <p:cNvPr id="97" name="그림 96">
                  <a:extLst>
                    <a:ext uri="{FF2B5EF4-FFF2-40B4-BE49-F238E27FC236}">
                      <a16:creationId xmlns:a16="http://schemas.microsoft.com/office/drawing/2014/main" id="{6C8FF759-0A85-4103-BF89-7B1933DADE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00846" y="4749311"/>
                  <a:ext cx="2143962" cy="1277131"/>
                </a:xfrm>
                <a:prstGeom prst="rect">
                  <a:avLst/>
                </a:prstGeom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>
                  <a:softEdge rad="12700"/>
                </a:effectLst>
              </p:spPr>
            </p:pic>
          </p:grp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6CDAE62-2238-4031-93A7-CEE4A85C945C}"/>
                </a:ext>
              </a:extLst>
            </p:cNvPr>
            <p:cNvGrpSpPr/>
            <p:nvPr/>
          </p:nvGrpSpPr>
          <p:grpSpPr>
            <a:xfrm>
              <a:off x="2342189" y="2878635"/>
              <a:ext cx="1771200" cy="2181781"/>
              <a:chOff x="2342189" y="2878635"/>
              <a:chExt cx="1771200" cy="2181781"/>
            </a:xfrm>
          </p:grpSpPr>
          <p:pic>
            <p:nvPicPr>
              <p:cNvPr id="84" name="그림 83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4A822439-68C0-4A7E-9B04-5C72A1E03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2189" y="2878635"/>
                <a:ext cx="1771200" cy="1902233"/>
              </a:xfrm>
              <a:prstGeom prst="rect">
                <a:avLst/>
              </a:prstGeom>
            </p:spPr>
          </p:pic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9CF64DD-23D4-4F61-8908-6ABD6F64F418}"/>
                  </a:ext>
                </a:extLst>
              </p:cNvPr>
              <p:cNvSpPr/>
              <p:nvPr/>
            </p:nvSpPr>
            <p:spPr>
              <a:xfrm>
                <a:off x="2669667" y="4847479"/>
                <a:ext cx="1116243" cy="2129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기존 순찰 경로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58228DF-E0D5-45B9-A691-72173DED131A}"/>
                </a:ext>
              </a:extLst>
            </p:cNvPr>
            <p:cNvGrpSpPr/>
            <p:nvPr/>
          </p:nvGrpSpPr>
          <p:grpSpPr>
            <a:xfrm>
              <a:off x="9414726" y="3204090"/>
              <a:ext cx="2238934" cy="2117905"/>
              <a:chOff x="9414726" y="3204090"/>
              <a:chExt cx="2238934" cy="2117905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5C734A3-750A-43A6-A137-FE205FDC7CBB}"/>
                  </a:ext>
                </a:extLst>
              </p:cNvPr>
              <p:cNvSpPr/>
              <p:nvPr/>
            </p:nvSpPr>
            <p:spPr>
              <a:xfrm>
                <a:off x="9623065" y="4847479"/>
                <a:ext cx="1894832" cy="4745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000" dirty="0">
                    <a:solidFill>
                      <a:schemeClr val="bg2">
                        <a:lumMod val="90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범죄 발생 위험지역 우선 고려</a:t>
                </a:r>
                <a:endParaRPr lang="en-US" altLang="ko-KR" sz="10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000" dirty="0">
                    <a:solidFill>
                      <a:schemeClr val="bg2">
                        <a:lumMod val="90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사건 발생 원점까지 거리 단축</a:t>
                </a:r>
                <a:endParaRPr lang="en-US" altLang="ko-KR" sz="10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pic>
            <p:nvPicPr>
              <p:cNvPr id="3" name="그림 2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0786ED1A-18AB-4593-8A10-4BC63D455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4726" y="3204090"/>
                <a:ext cx="2238934" cy="1334557"/>
              </a:xfrm>
              <a:prstGeom prst="rect">
                <a:avLst/>
              </a:prstGeom>
              <a:ln w="12700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</p:pic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4B8C601-1237-46FC-919D-4B8F2D795507}"/>
                  </a:ext>
                </a:extLst>
              </p:cNvPr>
              <p:cNvSpPr/>
              <p:nvPr/>
            </p:nvSpPr>
            <p:spPr>
              <a:xfrm>
                <a:off x="9623065" y="4617973"/>
                <a:ext cx="1842992" cy="2129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분석 기반 순찰 경로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</p:grp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5996C844-0BBA-4A05-9CFB-ADBDA05A8D5B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44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45788" y="899450"/>
            <a:ext cx="657552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Index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EF34FD-BF3F-4F02-BC6D-B3904244108A}"/>
              </a:ext>
            </a:extLst>
          </p:cNvPr>
          <p:cNvGrpSpPr/>
          <p:nvPr/>
        </p:nvGrpSpPr>
        <p:grpSpPr>
          <a:xfrm>
            <a:off x="2254941" y="2583279"/>
            <a:ext cx="3103236" cy="2987119"/>
            <a:chOff x="4153026" y="2532570"/>
            <a:chExt cx="2192983" cy="1830022"/>
          </a:xfrm>
        </p:grpSpPr>
        <p:grpSp>
          <p:nvGrpSpPr>
            <p:cNvPr id="100" name="Group 14"/>
            <p:cNvGrpSpPr>
              <a:grpSpLocks noChangeAspect="1"/>
            </p:cNvGrpSpPr>
            <p:nvPr/>
          </p:nvGrpSpPr>
          <p:grpSpPr bwMode="auto">
            <a:xfrm>
              <a:off x="4778361" y="2532570"/>
              <a:ext cx="942313" cy="799309"/>
              <a:chOff x="3795" y="3943"/>
              <a:chExt cx="626" cy="531"/>
            </a:xfrm>
            <a:noFill/>
          </p:grpSpPr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3795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2" name="Freeform 17"/>
              <p:cNvSpPr>
                <a:spLocks/>
              </p:cNvSpPr>
              <p:nvPr/>
            </p:nvSpPr>
            <p:spPr bwMode="auto">
              <a:xfrm>
                <a:off x="4054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4153026" y="3657847"/>
              <a:ext cx="2192983" cy="70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1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범죄 예측 지도 생성</a:t>
              </a:r>
              <a:endParaRPr lang="en-US" altLang="ko-KR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</p:grpSp>
      <p:sp>
        <p:nvSpPr>
          <p:cNvPr id="120" name="다이아몬드 119"/>
          <p:cNvSpPr/>
          <p:nvPr/>
        </p:nvSpPr>
        <p:spPr>
          <a:xfrm>
            <a:off x="4894353" y="2557168"/>
            <a:ext cx="1053607" cy="1215333"/>
          </a:xfrm>
          <a:prstGeom prst="diamond">
            <a:avLst/>
          </a:prstGeom>
          <a:solidFill>
            <a:srgbClr val="21262A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148B677-EEE2-459B-8B8A-C68BB0B408ED}"/>
              </a:ext>
            </a:extLst>
          </p:cNvPr>
          <p:cNvSpPr/>
          <p:nvPr/>
        </p:nvSpPr>
        <p:spPr>
          <a:xfrm>
            <a:off x="7351669" y="2557168"/>
            <a:ext cx="1053607" cy="1215333"/>
          </a:xfrm>
          <a:prstGeom prst="diamond">
            <a:avLst/>
          </a:prstGeom>
          <a:solidFill>
            <a:srgbClr val="21262A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77F06C-E16B-466F-B92E-247FB5234B3E}"/>
              </a:ext>
            </a:extLst>
          </p:cNvPr>
          <p:cNvGrpSpPr/>
          <p:nvPr/>
        </p:nvGrpSpPr>
        <p:grpSpPr>
          <a:xfrm>
            <a:off x="5398799" y="2499035"/>
            <a:ext cx="3103236" cy="3035939"/>
            <a:chOff x="6614590" y="2528600"/>
            <a:chExt cx="2192983" cy="185993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077711E-DE72-4803-8CD0-7CC7B7F915B0}"/>
                </a:ext>
              </a:extLst>
            </p:cNvPr>
            <p:cNvGrpSpPr/>
            <p:nvPr/>
          </p:nvGrpSpPr>
          <p:grpSpPr>
            <a:xfrm>
              <a:off x="7346930" y="2528600"/>
              <a:ext cx="728302" cy="807248"/>
              <a:chOff x="3618119" y="1601788"/>
              <a:chExt cx="322258" cy="357188"/>
            </a:xfrm>
            <a:noFill/>
          </p:grpSpPr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9AE73C5B-2CD4-4599-9E82-B07204128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7176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DB021D82-BF1B-4C65-99F1-11E98CD22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119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566E65B3-FA27-448C-AE88-DEA981250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267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CD3CF250-5907-4D65-A9F0-F8754D9B5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464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42" name="Freeform 21">
                <a:extLst>
                  <a:ext uri="{FF2B5EF4-FFF2-40B4-BE49-F238E27FC236}">
                    <a16:creationId xmlns:a16="http://schemas.microsoft.com/office/drawing/2014/main" id="{85CDE0C0-06AD-49E7-94E9-08F4FCD55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903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D5FA68-409E-4639-8B0D-225FE1F78069}"/>
                </a:ext>
              </a:extLst>
            </p:cNvPr>
            <p:cNvSpPr txBox="1"/>
            <p:nvPr/>
          </p:nvSpPr>
          <p:spPr>
            <a:xfrm>
              <a:off x="6614590" y="3681671"/>
              <a:ext cx="2192983" cy="70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2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순찰 경로 알고리즘 개발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D46AB08-6EF3-46A5-A541-86FCDC01D208}"/>
              </a:ext>
            </a:extLst>
          </p:cNvPr>
          <p:cNvGrpSpPr/>
          <p:nvPr/>
        </p:nvGrpSpPr>
        <p:grpSpPr>
          <a:xfrm>
            <a:off x="8385441" y="2745894"/>
            <a:ext cx="3103236" cy="2216072"/>
            <a:chOff x="9079797" y="2645914"/>
            <a:chExt cx="2192983" cy="126648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1BB6A9-202D-4A23-8F02-6696B5774B00}"/>
                </a:ext>
              </a:extLst>
            </p:cNvPr>
            <p:cNvSpPr txBox="1"/>
            <p:nvPr/>
          </p:nvSpPr>
          <p:spPr>
            <a:xfrm>
              <a:off x="9079797" y="3672706"/>
              <a:ext cx="2192983" cy="239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프로젝트 결과</a:t>
              </a:r>
              <a:endParaRPr lang="en-US" altLang="ko-KR" sz="16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grpSp>
          <p:nvGrpSpPr>
            <p:cNvPr id="11" name="그래픽 2" descr="블로그 윤곽선">
              <a:extLst>
                <a:ext uri="{FF2B5EF4-FFF2-40B4-BE49-F238E27FC236}">
                  <a16:creationId xmlns:a16="http://schemas.microsoft.com/office/drawing/2014/main" id="{04FC06BA-A5F2-4FE1-96E2-EDEBD0C5C00D}"/>
                </a:ext>
              </a:extLst>
            </p:cNvPr>
            <p:cNvGrpSpPr/>
            <p:nvPr/>
          </p:nvGrpSpPr>
          <p:grpSpPr>
            <a:xfrm>
              <a:off x="9757188" y="2645914"/>
              <a:ext cx="820148" cy="590791"/>
              <a:chOff x="9757188" y="2645914"/>
              <a:chExt cx="820148" cy="590791"/>
            </a:xfrm>
            <a:solidFill>
              <a:srgbClr val="000000"/>
            </a:solidFill>
          </p:grpSpPr>
          <p:sp>
            <p:nvSpPr>
              <p:cNvPr id="12" name="그래픽 2" descr="블로그 윤곽선">
                <a:extLst>
                  <a:ext uri="{FF2B5EF4-FFF2-40B4-BE49-F238E27FC236}">
                    <a16:creationId xmlns:a16="http://schemas.microsoft.com/office/drawing/2014/main" id="{B1DC6040-4812-4148-9EA2-57BF2A1CB654}"/>
                  </a:ext>
                </a:extLst>
              </p:cNvPr>
              <p:cNvSpPr/>
              <p:nvPr/>
            </p:nvSpPr>
            <p:spPr>
              <a:xfrm>
                <a:off x="9853480" y="2884039"/>
                <a:ext cx="571499" cy="19050"/>
              </a:xfrm>
              <a:custGeom>
                <a:avLst/>
                <a:gdLst>
                  <a:gd name="connsiteX0" fmla="*/ 0 w 571499"/>
                  <a:gd name="connsiteY0" fmla="*/ 0 h 19050"/>
                  <a:gd name="connsiteX1" fmla="*/ 571500 w 571499"/>
                  <a:gd name="connsiteY1" fmla="*/ 0 h 19050"/>
                  <a:gd name="connsiteX2" fmla="*/ 571500 w 571499"/>
                  <a:gd name="connsiteY2" fmla="*/ 19050 h 19050"/>
                  <a:gd name="connsiteX3" fmla="*/ 0 w 57149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499" h="19050">
                    <a:moveTo>
                      <a:pt x="0" y="0"/>
                    </a:moveTo>
                    <a:lnTo>
                      <a:pt x="571500" y="0"/>
                    </a:lnTo>
                    <a:lnTo>
                      <a:pt x="57150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13" name="그래픽 2" descr="블로그 윤곽선">
                <a:extLst>
                  <a:ext uri="{FF2B5EF4-FFF2-40B4-BE49-F238E27FC236}">
                    <a16:creationId xmlns:a16="http://schemas.microsoft.com/office/drawing/2014/main" id="{0775AC8D-CC00-4C75-9134-BA3B12D85182}"/>
                  </a:ext>
                </a:extLst>
              </p:cNvPr>
              <p:cNvSpPr/>
              <p:nvPr/>
            </p:nvSpPr>
            <p:spPr>
              <a:xfrm>
                <a:off x="9757188" y="2645914"/>
                <a:ext cx="763200" cy="590791"/>
              </a:xfrm>
              <a:custGeom>
                <a:avLst/>
                <a:gdLst>
                  <a:gd name="connsiteX0" fmla="*/ 744150 w 763200"/>
                  <a:gd name="connsiteY0" fmla="*/ 571742 h 590791"/>
                  <a:gd name="connsiteX1" fmla="*/ 19050 w 763200"/>
                  <a:gd name="connsiteY1" fmla="*/ 571742 h 590791"/>
                  <a:gd name="connsiteX2" fmla="*/ 19050 w 763200"/>
                  <a:gd name="connsiteY2" fmla="*/ 152400 h 590791"/>
                  <a:gd name="connsiteX3" fmla="*/ 744150 w 763200"/>
                  <a:gd name="connsiteY3" fmla="*/ 152400 h 590791"/>
                  <a:gd name="connsiteX4" fmla="*/ 744150 w 763200"/>
                  <a:gd name="connsiteY4" fmla="*/ 189956 h 590791"/>
                  <a:gd name="connsiteX5" fmla="*/ 763200 w 763200"/>
                  <a:gd name="connsiteY5" fmla="*/ 181661 h 590791"/>
                  <a:gd name="connsiteX6" fmla="*/ 763200 w 763200"/>
                  <a:gd name="connsiteY6" fmla="*/ 0 h 590791"/>
                  <a:gd name="connsiteX7" fmla="*/ 0 w 763200"/>
                  <a:gd name="connsiteY7" fmla="*/ 0 h 590791"/>
                  <a:gd name="connsiteX8" fmla="*/ 0 w 763200"/>
                  <a:gd name="connsiteY8" fmla="*/ 590792 h 590791"/>
                  <a:gd name="connsiteX9" fmla="*/ 763200 w 763200"/>
                  <a:gd name="connsiteY9" fmla="*/ 590792 h 590791"/>
                  <a:gd name="connsiteX10" fmla="*/ 763200 w 763200"/>
                  <a:gd name="connsiteY10" fmla="*/ 343463 h 590791"/>
                  <a:gd name="connsiteX11" fmla="*/ 744150 w 763200"/>
                  <a:gd name="connsiteY11" fmla="*/ 362608 h 590791"/>
                  <a:gd name="connsiteX12" fmla="*/ 744150 w 763200"/>
                  <a:gd name="connsiteY12" fmla="*/ 19050 h 590791"/>
                  <a:gd name="connsiteX13" fmla="*/ 744150 w 763200"/>
                  <a:gd name="connsiteY13" fmla="*/ 133350 h 590791"/>
                  <a:gd name="connsiteX14" fmla="*/ 19050 w 763200"/>
                  <a:gd name="connsiteY14" fmla="*/ 133350 h 590791"/>
                  <a:gd name="connsiteX15" fmla="*/ 19050 w 763200"/>
                  <a:gd name="connsiteY15" fmla="*/ 19050 h 590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63200" h="590791">
                    <a:moveTo>
                      <a:pt x="744150" y="571742"/>
                    </a:moveTo>
                    <a:lnTo>
                      <a:pt x="19050" y="571742"/>
                    </a:lnTo>
                    <a:lnTo>
                      <a:pt x="19050" y="152400"/>
                    </a:lnTo>
                    <a:lnTo>
                      <a:pt x="744150" y="152400"/>
                    </a:lnTo>
                    <a:lnTo>
                      <a:pt x="744150" y="189956"/>
                    </a:lnTo>
                    <a:cubicBezTo>
                      <a:pt x="749731" y="185682"/>
                      <a:pt x="756270" y="182835"/>
                      <a:pt x="763200" y="181661"/>
                    </a:cubicBezTo>
                    <a:lnTo>
                      <a:pt x="763200" y="0"/>
                    </a:lnTo>
                    <a:lnTo>
                      <a:pt x="0" y="0"/>
                    </a:lnTo>
                    <a:lnTo>
                      <a:pt x="0" y="590792"/>
                    </a:lnTo>
                    <a:lnTo>
                      <a:pt x="763200" y="590792"/>
                    </a:lnTo>
                    <a:lnTo>
                      <a:pt x="763200" y="343463"/>
                    </a:lnTo>
                    <a:lnTo>
                      <a:pt x="744150" y="362608"/>
                    </a:lnTo>
                    <a:close/>
                    <a:moveTo>
                      <a:pt x="744150" y="19050"/>
                    </a:moveTo>
                    <a:lnTo>
                      <a:pt x="744150" y="133350"/>
                    </a:lnTo>
                    <a:lnTo>
                      <a:pt x="19050" y="133350"/>
                    </a:lnTo>
                    <a:lnTo>
                      <a:pt x="19050" y="19050"/>
                    </a:ln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14" name="그래픽 2" descr="블로그 윤곽선">
                <a:extLst>
                  <a:ext uri="{FF2B5EF4-FFF2-40B4-BE49-F238E27FC236}">
                    <a16:creationId xmlns:a16="http://schemas.microsoft.com/office/drawing/2014/main" id="{051956EC-C412-4ADC-A0B8-E4D6600D3BEC}"/>
                  </a:ext>
                </a:extLst>
              </p:cNvPr>
              <p:cNvSpPr/>
              <p:nvPr/>
            </p:nvSpPr>
            <p:spPr>
              <a:xfrm>
                <a:off x="10148751" y="2960239"/>
                <a:ext cx="227580" cy="19050"/>
              </a:xfrm>
              <a:custGeom>
                <a:avLst/>
                <a:gdLst>
                  <a:gd name="connsiteX0" fmla="*/ 227581 w 227580"/>
                  <a:gd name="connsiteY0" fmla="*/ 0 h 19050"/>
                  <a:gd name="connsiteX1" fmla="*/ 0 w 227580"/>
                  <a:gd name="connsiteY1" fmla="*/ 0 h 19050"/>
                  <a:gd name="connsiteX2" fmla="*/ 0 w 227580"/>
                  <a:gd name="connsiteY2" fmla="*/ 19050 h 19050"/>
                  <a:gd name="connsiteX3" fmla="*/ 208569 w 227580"/>
                  <a:gd name="connsiteY3" fmla="*/ 19050 h 19050"/>
                  <a:gd name="connsiteX4" fmla="*/ 227581 w 227580"/>
                  <a:gd name="connsiteY4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580" h="19050">
                    <a:moveTo>
                      <a:pt x="227581" y="0"/>
                    </a:moveTo>
                    <a:lnTo>
                      <a:pt x="0" y="0"/>
                    </a:lnTo>
                    <a:lnTo>
                      <a:pt x="0" y="19050"/>
                    </a:lnTo>
                    <a:lnTo>
                      <a:pt x="208569" y="19050"/>
                    </a:lnTo>
                    <a:lnTo>
                      <a:pt x="22758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15" name="그래픽 2" descr="블로그 윤곽선">
                <a:extLst>
                  <a:ext uri="{FF2B5EF4-FFF2-40B4-BE49-F238E27FC236}">
                    <a16:creationId xmlns:a16="http://schemas.microsoft.com/office/drawing/2014/main" id="{360D1477-26FB-4C6A-AE31-DDBE4800985B}"/>
                  </a:ext>
                </a:extLst>
              </p:cNvPr>
              <p:cNvSpPr/>
              <p:nvPr/>
            </p:nvSpPr>
            <p:spPr>
              <a:xfrm>
                <a:off x="10148751" y="3036439"/>
                <a:ext cx="150771" cy="19050"/>
              </a:xfrm>
              <a:custGeom>
                <a:avLst/>
                <a:gdLst>
                  <a:gd name="connsiteX0" fmla="*/ 150771 w 150771"/>
                  <a:gd name="connsiteY0" fmla="*/ 0 h 19050"/>
                  <a:gd name="connsiteX1" fmla="*/ 0 w 150771"/>
                  <a:gd name="connsiteY1" fmla="*/ 0 h 19050"/>
                  <a:gd name="connsiteX2" fmla="*/ 0 w 150771"/>
                  <a:gd name="connsiteY2" fmla="*/ 19050 h 19050"/>
                  <a:gd name="connsiteX3" fmla="*/ 144456 w 150771"/>
                  <a:gd name="connsiteY3" fmla="*/ 19050 h 19050"/>
                  <a:gd name="connsiteX4" fmla="*/ 150771 w 150771"/>
                  <a:gd name="connsiteY4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771" h="19050">
                    <a:moveTo>
                      <a:pt x="150771" y="0"/>
                    </a:moveTo>
                    <a:lnTo>
                      <a:pt x="0" y="0"/>
                    </a:lnTo>
                    <a:lnTo>
                      <a:pt x="0" y="19050"/>
                    </a:lnTo>
                    <a:lnTo>
                      <a:pt x="144456" y="19050"/>
                    </a:lnTo>
                    <a:lnTo>
                      <a:pt x="1507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16" name="그래픽 2" descr="블로그 윤곽선">
                <a:extLst>
                  <a:ext uri="{FF2B5EF4-FFF2-40B4-BE49-F238E27FC236}">
                    <a16:creationId xmlns:a16="http://schemas.microsoft.com/office/drawing/2014/main" id="{F1EC2F86-AD5F-4851-B12A-D681C5DF8A62}"/>
                  </a:ext>
                </a:extLst>
              </p:cNvPr>
              <p:cNvSpPr/>
              <p:nvPr/>
            </p:nvSpPr>
            <p:spPr>
              <a:xfrm>
                <a:off x="10148751" y="3112639"/>
                <a:ext cx="125501" cy="19050"/>
              </a:xfrm>
              <a:custGeom>
                <a:avLst/>
                <a:gdLst>
                  <a:gd name="connsiteX0" fmla="*/ 0 w 125501"/>
                  <a:gd name="connsiteY0" fmla="*/ 19050 h 19050"/>
                  <a:gd name="connsiteX1" fmla="*/ 119186 w 125501"/>
                  <a:gd name="connsiteY1" fmla="*/ 19050 h 19050"/>
                  <a:gd name="connsiteX2" fmla="*/ 125501 w 125501"/>
                  <a:gd name="connsiteY2" fmla="*/ 0 h 19050"/>
                  <a:gd name="connsiteX3" fmla="*/ 0 w 125501"/>
                  <a:gd name="connsiteY3" fmla="*/ 0 h 19050"/>
                  <a:gd name="connsiteX4" fmla="*/ 0 w 125501"/>
                  <a:gd name="connsiteY4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01" h="19050">
                    <a:moveTo>
                      <a:pt x="0" y="19050"/>
                    </a:moveTo>
                    <a:lnTo>
                      <a:pt x="119186" y="19050"/>
                    </a:lnTo>
                    <a:lnTo>
                      <a:pt x="125501" y="0"/>
                    </a:lnTo>
                    <a:lnTo>
                      <a:pt x="0" y="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17" name="그래픽 2" descr="블로그 윤곽선">
                <a:extLst>
                  <a:ext uri="{FF2B5EF4-FFF2-40B4-BE49-F238E27FC236}">
                    <a16:creationId xmlns:a16="http://schemas.microsoft.com/office/drawing/2014/main" id="{9CED2796-4469-4CF6-AFE1-D4112D9FC6D1}"/>
                  </a:ext>
                </a:extLst>
              </p:cNvPr>
              <p:cNvSpPr/>
              <p:nvPr/>
            </p:nvSpPr>
            <p:spPr>
              <a:xfrm>
                <a:off x="10263055" y="2703064"/>
                <a:ext cx="38100" cy="38100"/>
              </a:xfrm>
              <a:custGeom>
                <a:avLst/>
                <a:gdLst>
                  <a:gd name="connsiteX0" fmla="*/ 38100 w 38100"/>
                  <a:gd name="connsiteY0" fmla="*/ 19050 h 38100"/>
                  <a:gd name="connsiteX1" fmla="*/ 19050 w 38100"/>
                  <a:gd name="connsiteY1" fmla="*/ 38100 h 38100"/>
                  <a:gd name="connsiteX2" fmla="*/ 0 w 38100"/>
                  <a:gd name="connsiteY2" fmla="*/ 19050 h 38100"/>
                  <a:gd name="connsiteX3" fmla="*/ 19050 w 38100"/>
                  <a:gd name="connsiteY3" fmla="*/ 0 h 38100"/>
                  <a:gd name="connsiteX4" fmla="*/ 38100 w 3810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18" name="그래픽 2" descr="블로그 윤곽선">
                <a:extLst>
                  <a:ext uri="{FF2B5EF4-FFF2-40B4-BE49-F238E27FC236}">
                    <a16:creationId xmlns:a16="http://schemas.microsoft.com/office/drawing/2014/main" id="{842DD5AE-7616-45A0-ABEB-34820DCA4994}"/>
                  </a:ext>
                </a:extLst>
              </p:cNvPr>
              <p:cNvSpPr/>
              <p:nvPr/>
            </p:nvSpPr>
            <p:spPr>
              <a:xfrm>
                <a:off x="10329730" y="2703064"/>
                <a:ext cx="38100" cy="38100"/>
              </a:xfrm>
              <a:custGeom>
                <a:avLst/>
                <a:gdLst>
                  <a:gd name="connsiteX0" fmla="*/ 38100 w 38100"/>
                  <a:gd name="connsiteY0" fmla="*/ 19050 h 38100"/>
                  <a:gd name="connsiteX1" fmla="*/ 19050 w 38100"/>
                  <a:gd name="connsiteY1" fmla="*/ 38100 h 38100"/>
                  <a:gd name="connsiteX2" fmla="*/ 0 w 38100"/>
                  <a:gd name="connsiteY2" fmla="*/ 19050 h 38100"/>
                  <a:gd name="connsiteX3" fmla="*/ 19050 w 38100"/>
                  <a:gd name="connsiteY3" fmla="*/ 0 h 38100"/>
                  <a:gd name="connsiteX4" fmla="*/ 38100 w 3810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19" name="그래픽 2" descr="블로그 윤곽선">
                <a:extLst>
                  <a:ext uri="{FF2B5EF4-FFF2-40B4-BE49-F238E27FC236}">
                    <a16:creationId xmlns:a16="http://schemas.microsoft.com/office/drawing/2014/main" id="{6CFC848B-570D-421B-8A53-BCFCA02876DE}"/>
                  </a:ext>
                </a:extLst>
              </p:cNvPr>
              <p:cNvSpPr/>
              <p:nvPr/>
            </p:nvSpPr>
            <p:spPr>
              <a:xfrm>
                <a:off x="10396405" y="2703064"/>
                <a:ext cx="38100" cy="38100"/>
              </a:xfrm>
              <a:custGeom>
                <a:avLst/>
                <a:gdLst>
                  <a:gd name="connsiteX0" fmla="*/ 38100 w 38100"/>
                  <a:gd name="connsiteY0" fmla="*/ 19050 h 38100"/>
                  <a:gd name="connsiteX1" fmla="*/ 19050 w 38100"/>
                  <a:gd name="connsiteY1" fmla="*/ 38100 h 38100"/>
                  <a:gd name="connsiteX2" fmla="*/ 0 w 38100"/>
                  <a:gd name="connsiteY2" fmla="*/ 19050 h 38100"/>
                  <a:gd name="connsiteX3" fmla="*/ 19050 w 38100"/>
                  <a:gd name="connsiteY3" fmla="*/ 0 h 38100"/>
                  <a:gd name="connsiteX4" fmla="*/ 38100 w 38100"/>
                  <a:gd name="connsiteY4" fmla="*/ 1905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8100" y="19050"/>
                    </a:moveTo>
                    <a:cubicBezTo>
                      <a:pt x="38100" y="29571"/>
                      <a:pt x="29571" y="38100"/>
                      <a:pt x="19050" y="38100"/>
                    </a:cubicBezTo>
                    <a:cubicBezTo>
                      <a:pt x="8529" y="38100"/>
                      <a:pt x="0" y="29571"/>
                      <a:pt x="0" y="19050"/>
                    </a:cubicBezTo>
                    <a:cubicBezTo>
                      <a:pt x="0" y="8529"/>
                      <a:pt x="8529" y="0"/>
                      <a:pt x="19050" y="0"/>
                    </a:cubicBezTo>
                    <a:cubicBezTo>
                      <a:pt x="29571" y="0"/>
                      <a:pt x="38100" y="8529"/>
                      <a:pt x="38100" y="190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20" name="그래픽 2" descr="블로그 윤곽선">
                <a:extLst>
                  <a:ext uri="{FF2B5EF4-FFF2-40B4-BE49-F238E27FC236}">
                    <a16:creationId xmlns:a16="http://schemas.microsoft.com/office/drawing/2014/main" id="{DDEF6938-6006-4456-84E3-48D97C0280C8}"/>
                  </a:ext>
                </a:extLst>
              </p:cNvPr>
              <p:cNvSpPr/>
              <p:nvPr/>
            </p:nvSpPr>
            <p:spPr>
              <a:xfrm>
                <a:off x="9853480" y="2960239"/>
                <a:ext cx="257175" cy="171450"/>
              </a:xfrm>
              <a:custGeom>
                <a:avLst/>
                <a:gdLst>
                  <a:gd name="connsiteX0" fmla="*/ 0 w 257175"/>
                  <a:gd name="connsiteY0" fmla="*/ 171450 h 171450"/>
                  <a:gd name="connsiteX1" fmla="*/ 257175 w 257175"/>
                  <a:gd name="connsiteY1" fmla="*/ 171450 h 171450"/>
                  <a:gd name="connsiteX2" fmla="*/ 257175 w 257175"/>
                  <a:gd name="connsiteY2" fmla="*/ 0 h 171450"/>
                  <a:gd name="connsiteX3" fmla="*/ 0 w 257175"/>
                  <a:gd name="connsiteY3" fmla="*/ 0 h 171450"/>
                  <a:gd name="connsiteX4" fmla="*/ 82772 w 257175"/>
                  <a:gd name="connsiteY4" fmla="*/ 101555 h 171450"/>
                  <a:gd name="connsiteX5" fmla="*/ 104775 w 257175"/>
                  <a:gd name="connsiteY5" fmla="*/ 116223 h 171450"/>
                  <a:gd name="connsiteX6" fmla="*/ 126778 w 257175"/>
                  <a:gd name="connsiteY6" fmla="*/ 101555 h 171450"/>
                  <a:gd name="connsiteX7" fmla="*/ 158071 w 257175"/>
                  <a:gd name="connsiteY7" fmla="*/ 152400 h 171450"/>
                  <a:gd name="connsiteX8" fmla="*/ 51478 w 257175"/>
                  <a:gd name="connsiteY8" fmla="*/ 152400 h 171450"/>
                  <a:gd name="connsiteX9" fmla="*/ 92765 w 257175"/>
                  <a:gd name="connsiteY9" fmla="*/ 85318 h 171450"/>
                  <a:gd name="connsiteX10" fmla="*/ 104777 w 257175"/>
                  <a:gd name="connsiteY10" fmla="*/ 65801 h 171450"/>
                  <a:gd name="connsiteX11" fmla="*/ 116789 w 257175"/>
                  <a:gd name="connsiteY11" fmla="*/ 85318 h 171450"/>
                  <a:gd name="connsiteX12" fmla="*/ 104777 w 257175"/>
                  <a:gd name="connsiteY12" fmla="*/ 93325 h 171450"/>
                  <a:gd name="connsiteX13" fmla="*/ 162236 w 257175"/>
                  <a:gd name="connsiteY13" fmla="*/ 122813 h 171450"/>
                  <a:gd name="connsiteX14" fmla="*/ 173880 w 257175"/>
                  <a:gd name="connsiteY14" fmla="*/ 103901 h 171450"/>
                  <a:gd name="connsiteX15" fmla="*/ 203725 w 257175"/>
                  <a:gd name="connsiteY15" fmla="*/ 152400 h 171450"/>
                  <a:gd name="connsiteX16" fmla="*/ 180443 w 257175"/>
                  <a:gd name="connsiteY16" fmla="*/ 152400 h 171450"/>
                  <a:gd name="connsiteX17" fmla="*/ 19050 w 257175"/>
                  <a:gd name="connsiteY17" fmla="*/ 19050 h 171450"/>
                  <a:gd name="connsiteX18" fmla="*/ 238125 w 257175"/>
                  <a:gd name="connsiteY18" fmla="*/ 19050 h 171450"/>
                  <a:gd name="connsiteX19" fmla="*/ 238125 w 257175"/>
                  <a:gd name="connsiteY19" fmla="*/ 152400 h 171450"/>
                  <a:gd name="connsiteX20" fmla="*/ 226095 w 257175"/>
                  <a:gd name="connsiteY20" fmla="*/ 152400 h 171450"/>
                  <a:gd name="connsiteX21" fmla="*/ 173878 w 257175"/>
                  <a:gd name="connsiteY21" fmla="*/ 67549 h 171450"/>
                  <a:gd name="connsiteX22" fmla="*/ 151048 w 257175"/>
                  <a:gd name="connsiteY22" fmla="*/ 104640 h 171450"/>
                  <a:gd name="connsiteX23" fmla="*/ 104775 w 257175"/>
                  <a:gd name="connsiteY23" fmla="*/ 29449 h 171450"/>
                  <a:gd name="connsiteX24" fmla="*/ 29107 w 257175"/>
                  <a:gd name="connsiteY24" fmla="*/ 152400 h 171450"/>
                  <a:gd name="connsiteX25" fmla="*/ 19050 w 257175"/>
                  <a:gd name="connsiteY25" fmla="*/ 15240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7175" h="171450">
                    <a:moveTo>
                      <a:pt x="0" y="171450"/>
                    </a:moveTo>
                    <a:lnTo>
                      <a:pt x="257175" y="171450"/>
                    </a:lnTo>
                    <a:lnTo>
                      <a:pt x="257175" y="0"/>
                    </a:lnTo>
                    <a:lnTo>
                      <a:pt x="0" y="0"/>
                    </a:lnTo>
                    <a:close/>
                    <a:moveTo>
                      <a:pt x="82772" y="101555"/>
                    </a:moveTo>
                    <a:lnTo>
                      <a:pt x="104775" y="116223"/>
                    </a:lnTo>
                    <a:lnTo>
                      <a:pt x="126778" y="101555"/>
                    </a:lnTo>
                    <a:lnTo>
                      <a:pt x="158071" y="152400"/>
                    </a:lnTo>
                    <a:lnTo>
                      <a:pt x="51478" y="152400"/>
                    </a:lnTo>
                    <a:close/>
                    <a:moveTo>
                      <a:pt x="92765" y="85318"/>
                    </a:moveTo>
                    <a:lnTo>
                      <a:pt x="104777" y="65801"/>
                    </a:lnTo>
                    <a:lnTo>
                      <a:pt x="116789" y="85318"/>
                    </a:lnTo>
                    <a:lnTo>
                      <a:pt x="104777" y="93325"/>
                    </a:lnTo>
                    <a:close/>
                    <a:moveTo>
                      <a:pt x="162236" y="122813"/>
                    </a:moveTo>
                    <a:lnTo>
                      <a:pt x="173880" y="103901"/>
                    </a:lnTo>
                    <a:lnTo>
                      <a:pt x="203725" y="152400"/>
                    </a:lnTo>
                    <a:lnTo>
                      <a:pt x="180443" y="152400"/>
                    </a:lnTo>
                    <a:close/>
                    <a:moveTo>
                      <a:pt x="19050" y="19050"/>
                    </a:moveTo>
                    <a:lnTo>
                      <a:pt x="238125" y="19050"/>
                    </a:lnTo>
                    <a:lnTo>
                      <a:pt x="238125" y="152400"/>
                    </a:lnTo>
                    <a:lnTo>
                      <a:pt x="226095" y="152400"/>
                    </a:lnTo>
                    <a:lnTo>
                      <a:pt x="173878" y="67549"/>
                    </a:lnTo>
                    <a:lnTo>
                      <a:pt x="151048" y="104640"/>
                    </a:lnTo>
                    <a:lnTo>
                      <a:pt x="104775" y="29449"/>
                    </a:lnTo>
                    <a:lnTo>
                      <a:pt x="29107" y="152400"/>
                    </a:lnTo>
                    <a:lnTo>
                      <a:pt x="19050" y="152400"/>
                    </a:ln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21" name="그래픽 2" descr="블로그 윤곽선">
                <a:extLst>
                  <a:ext uri="{FF2B5EF4-FFF2-40B4-BE49-F238E27FC236}">
                    <a16:creationId xmlns:a16="http://schemas.microsoft.com/office/drawing/2014/main" id="{21C06F59-8995-44C1-9CDF-57DA782A6C74}"/>
                  </a:ext>
                </a:extLst>
              </p:cNvPr>
              <p:cNvSpPr/>
              <p:nvPr/>
            </p:nvSpPr>
            <p:spPr>
              <a:xfrm>
                <a:off x="9910630" y="2988814"/>
                <a:ext cx="19050" cy="19050"/>
              </a:xfrm>
              <a:custGeom>
                <a:avLst/>
                <a:gdLst>
                  <a:gd name="connsiteX0" fmla="*/ 19050 w 19050"/>
                  <a:gd name="connsiteY0" fmla="*/ 9525 h 19050"/>
                  <a:gd name="connsiteX1" fmla="*/ 9525 w 19050"/>
                  <a:gd name="connsiteY1" fmla="*/ 19050 h 19050"/>
                  <a:gd name="connsiteX2" fmla="*/ 0 w 19050"/>
                  <a:gd name="connsiteY2" fmla="*/ 9525 h 19050"/>
                  <a:gd name="connsiteX3" fmla="*/ 9525 w 19050"/>
                  <a:gd name="connsiteY3" fmla="*/ 0 h 19050"/>
                  <a:gd name="connsiteX4" fmla="*/ 19050 w 19050"/>
                  <a:gd name="connsiteY4" fmla="*/ 952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9050" y="9525"/>
                    </a:moveTo>
                    <a:cubicBezTo>
                      <a:pt x="19050" y="14786"/>
                      <a:pt x="14786" y="19050"/>
                      <a:pt x="9525" y="19050"/>
                    </a:cubicBezTo>
                    <a:cubicBezTo>
                      <a:pt x="4264" y="19050"/>
                      <a:pt x="0" y="14786"/>
                      <a:pt x="0" y="9525"/>
                    </a:cubicBezTo>
                    <a:cubicBezTo>
                      <a:pt x="0" y="4264"/>
                      <a:pt x="4264" y="0"/>
                      <a:pt x="9525" y="0"/>
                    </a:cubicBezTo>
                    <a:cubicBezTo>
                      <a:pt x="14786" y="0"/>
                      <a:pt x="19050" y="4264"/>
                      <a:pt x="19050" y="95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  <p:sp>
            <p:nvSpPr>
              <p:cNvPr id="22" name="그래픽 2" descr="블로그 윤곽선">
                <a:extLst>
                  <a:ext uri="{FF2B5EF4-FFF2-40B4-BE49-F238E27FC236}">
                    <a16:creationId xmlns:a16="http://schemas.microsoft.com/office/drawing/2014/main" id="{C18673D5-E45F-4566-84A8-A060BEC4F79E}"/>
                  </a:ext>
                </a:extLst>
              </p:cNvPr>
              <p:cNvSpPr/>
              <p:nvPr/>
            </p:nvSpPr>
            <p:spPr>
              <a:xfrm>
                <a:off x="10286197" y="2845939"/>
                <a:ext cx="291138" cy="291201"/>
              </a:xfrm>
              <a:custGeom>
                <a:avLst/>
                <a:gdLst>
                  <a:gd name="connsiteX0" fmla="*/ 285359 w 291138"/>
                  <a:gd name="connsiteY0" fmla="*/ 34370 h 291201"/>
                  <a:gd name="connsiteX1" fmla="*/ 284066 w 291138"/>
                  <a:gd name="connsiteY1" fmla="*/ 33021 h 291201"/>
                  <a:gd name="connsiteX2" fmla="*/ 258282 w 291138"/>
                  <a:gd name="connsiteY2" fmla="*/ 7228 h 291201"/>
                  <a:gd name="connsiteX3" fmla="*/ 241362 w 291138"/>
                  <a:gd name="connsiteY3" fmla="*/ 0 h 291201"/>
                  <a:gd name="connsiteX4" fmla="*/ 223986 w 291138"/>
                  <a:gd name="connsiteY4" fmla="*/ 7153 h 291201"/>
                  <a:gd name="connsiteX5" fmla="*/ 29616 w 291138"/>
                  <a:gd name="connsiteY5" fmla="*/ 201904 h 291201"/>
                  <a:gd name="connsiteX6" fmla="*/ 0 w 291138"/>
                  <a:gd name="connsiteY6" fmla="*/ 291201 h 291201"/>
                  <a:gd name="connsiteX7" fmla="*/ 89706 w 291138"/>
                  <a:gd name="connsiteY7" fmla="*/ 261612 h 291201"/>
                  <a:gd name="connsiteX8" fmla="*/ 258161 w 291138"/>
                  <a:gd name="connsiteY8" fmla="*/ 92353 h 291201"/>
                  <a:gd name="connsiteX9" fmla="*/ 283192 w 291138"/>
                  <a:gd name="connsiteY9" fmla="*/ 67302 h 291201"/>
                  <a:gd name="connsiteX10" fmla="*/ 285359 w 291138"/>
                  <a:gd name="connsiteY10" fmla="*/ 34370 h 291201"/>
                  <a:gd name="connsiteX11" fmla="*/ 75865 w 291138"/>
                  <a:gd name="connsiteY11" fmla="*/ 246116 h 291201"/>
                  <a:gd name="connsiteX12" fmla="*/ 39044 w 291138"/>
                  <a:gd name="connsiteY12" fmla="*/ 258268 h 291201"/>
                  <a:gd name="connsiteX13" fmla="*/ 33000 w 291138"/>
                  <a:gd name="connsiteY13" fmla="*/ 252224 h 291201"/>
                  <a:gd name="connsiteX14" fmla="*/ 45257 w 291138"/>
                  <a:gd name="connsiteY14" fmla="*/ 215267 h 291201"/>
                  <a:gd name="connsiteX15" fmla="*/ 75737 w 291138"/>
                  <a:gd name="connsiteY15" fmla="*/ 216290 h 291201"/>
                  <a:gd name="connsiteX16" fmla="*/ 75865 w 291138"/>
                  <a:gd name="connsiteY16" fmla="*/ 246116 h 291201"/>
                  <a:gd name="connsiteX17" fmla="*/ 100373 w 291138"/>
                  <a:gd name="connsiteY17" fmla="*/ 223902 h 291201"/>
                  <a:gd name="connsiteX18" fmla="*/ 89110 w 291138"/>
                  <a:gd name="connsiteY18" fmla="*/ 202732 h 291201"/>
                  <a:gd name="connsiteX19" fmla="*/ 67133 w 291138"/>
                  <a:gd name="connsiteY19" fmla="*/ 191284 h 291201"/>
                  <a:gd name="connsiteX20" fmla="*/ 206013 w 291138"/>
                  <a:gd name="connsiteY20" fmla="*/ 52124 h 291201"/>
                  <a:gd name="connsiteX21" fmla="*/ 238800 w 291138"/>
                  <a:gd name="connsiteY21" fmla="*/ 84912 h 291201"/>
                  <a:gd name="connsiteX22" fmla="*/ 270188 w 291138"/>
                  <a:gd name="connsiteY22" fmla="*/ 53392 h 291201"/>
                  <a:gd name="connsiteX23" fmla="*/ 252240 w 291138"/>
                  <a:gd name="connsiteY23" fmla="*/ 71415 h 291201"/>
                  <a:gd name="connsiteX24" fmla="*/ 219474 w 291138"/>
                  <a:gd name="connsiteY24" fmla="*/ 38649 h 291201"/>
                  <a:gd name="connsiteX25" fmla="*/ 237608 w 291138"/>
                  <a:gd name="connsiteY25" fmla="*/ 20478 h 291201"/>
                  <a:gd name="connsiteX26" fmla="*/ 241092 w 291138"/>
                  <a:gd name="connsiteY26" fmla="*/ 19050 h 291201"/>
                  <a:gd name="connsiteX27" fmla="*/ 244738 w 291138"/>
                  <a:gd name="connsiteY27" fmla="*/ 20622 h 291201"/>
                  <a:gd name="connsiteX28" fmla="*/ 271053 w 291138"/>
                  <a:gd name="connsiteY28" fmla="*/ 46958 h 291201"/>
                  <a:gd name="connsiteX29" fmla="*/ 270371 w 291138"/>
                  <a:gd name="connsiteY29" fmla="*/ 53252 h 291201"/>
                  <a:gd name="connsiteX30" fmla="*/ 270188 w 291138"/>
                  <a:gd name="connsiteY30" fmla="*/ 53392 h 291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91138" h="291201">
                    <a:moveTo>
                      <a:pt x="285359" y="34370"/>
                    </a:moveTo>
                    <a:cubicBezTo>
                      <a:pt x="284903" y="33859"/>
                      <a:pt x="284438" y="33384"/>
                      <a:pt x="284066" y="33021"/>
                    </a:cubicBezTo>
                    <a:lnTo>
                      <a:pt x="258282" y="7228"/>
                    </a:lnTo>
                    <a:cubicBezTo>
                      <a:pt x="253836" y="2653"/>
                      <a:pt x="247741" y="50"/>
                      <a:pt x="241362" y="0"/>
                    </a:cubicBezTo>
                    <a:cubicBezTo>
                      <a:pt x="234868" y="78"/>
                      <a:pt x="228652" y="2637"/>
                      <a:pt x="223986" y="7153"/>
                    </a:cubicBezTo>
                    <a:lnTo>
                      <a:pt x="29616" y="201904"/>
                    </a:lnTo>
                    <a:lnTo>
                      <a:pt x="0" y="291201"/>
                    </a:lnTo>
                    <a:lnTo>
                      <a:pt x="89706" y="261612"/>
                    </a:lnTo>
                    <a:lnTo>
                      <a:pt x="258161" y="92353"/>
                    </a:lnTo>
                    <a:lnTo>
                      <a:pt x="283192" y="67302"/>
                    </a:lnTo>
                    <a:cubicBezTo>
                      <a:pt x="292874" y="58802"/>
                      <a:pt x="293843" y="44066"/>
                      <a:pt x="285359" y="34370"/>
                    </a:cubicBezTo>
                    <a:close/>
                    <a:moveTo>
                      <a:pt x="75865" y="246116"/>
                    </a:moveTo>
                    <a:lnTo>
                      <a:pt x="39044" y="258268"/>
                    </a:lnTo>
                    <a:lnTo>
                      <a:pt x="33000" y="252224"/>
                    </a:lnTo>
                    <a:lnTo>
                      <a:pt x="45257" y="215267"/>
                    </a:lnTo>
                    <a:cubicBezTo>
                      <a:pt x="54067" y="207433"/>
                      <a:pt x="67472" y="207882"/>
                      <a:pt x="75737" y="216290"/>
                    </a:cubicBezTo>
                    <a:cubicBezTo>
                      <a:pt x="83990" y="224499"/>
                      <a:pt x="84047" y="237836"/>
                      <a:pt x="75865" y="246116"/>
                    </a:cubicBezTo>
                    <a:close/>
                    <a:moveTo>
                      <a:pt x="100373" y="223902"/>
                    </a:moveTo>
                    <a:cubicBezTo>
                      <a:pt x="98906" y="215848"/>
                      <a:pt x="94969" y="208450"/>
                      <a:pt x="89110" y="202732"/>
                    </a:cubicBezTo>
                    <a:cubicBezTo>
                      <a:pt x="83134" y="196749"/>
                      <a:pt x="75461" y="192753"/>
                      <a:pt x="67133" y="191284"/>
                    </a:cubicBezTo>
                    <a:lnTo>
                      <a:pt x="206013" y="52124"/>
                    </a:lnTo>
                    <a:lnTo>
                      <a:pt x="238800" y="84912"/>
                    </a:lnTo>
                    <a:close/>
                    <a:moveTo>
                      <a:pt x="270188" y="53392"/>
                    </a:moveTo>
                    <a:lnTo>
                      <a:pt x="252240" y="71415"/>
                    </a:lnTo>
                    <a:lnTo>
                      <a:pt x="219474" y="38649"/>
                    </a:lnTo>
                    <a:lnTo>
                      <a:pt x="237608" y="20478"/>
                    </a:lnTo>
                    <a:cubicBezTo>
                      <a:pt x="238536" y="19561"/>
                      <a:pt x="239788" y="19048"/>
                      <a:pt x="241092" y="19050"/>
                    </a:cubicBezTo>
                    <a:cubicBezTo>
                      <a:pt x="242482" y="19000"/>
                      <a:pt x="243820" y="19578"/>
                      <a:pt x="244738" y="20622"/>
                    </a:cubicBezTo>
                    <a:lnTo>
                      <a:pt x="271053" y="46958"/>
                    </a:lnTo>
                    <a:cubicBezTo>
                      <a:pt x="272603" y="48884"/>
                      <a:pt x="272298" y="51703"/>
                      <a:pt x="270371" y="53252"/>
                    </a:cubicBezTo>
                    <a:cubicBezTo>
                      <a:pt x="270312" y="53301"/>
                      <a:pt x="270250" y="53348"/>
                      <a:pt x="270188" y="533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75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>
                  <a:latin typeface="KoPub돋움체_Pro Medium" panose="020B0600000101010101" charset="-127"/>
                  <a:ea typeface="KoPub돋움체_Pro Medium" panose="020B0600000101010101" charset="-127"/>
                </a:endParaRPr>
              </a:p>
            </p:txBody>
          </p:sp>
        </p:grp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1F122E3-4020-40FF-A478-281CD8144328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03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4" y="474341"/>
            <a:ext cx="5579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Step.1 :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</a:t>
            </a: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예측 지도 생성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34550-A80C-489C-8448-209E41259692}"/>
              </a:ext>
            </a:extLst>
          </p:cNvPr>
          <p:cNvSpPr/>
          <p:nvPr/>
        </p:nvSpPr>
        <p:spPr>
          <a:xfrm>
            <a:off x="2184351" y="13308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수집 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–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위치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상황 데이터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451995-D7F1-4468-9A5D-4E7A8BAF5E95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FDAD5E-A9AF-44F6-95EA-F6C886D0DEF5}"/>
              </a:ext>
            </a:extLst>
          </p:cNvPr>
          <p:cNvGrpSpPr/>
          <p:nvPr/>
        </p:nvGrpSpPr>
        <p:grpSpPr>
          <a:xfrm>
            <a:off x="2427111" y="2057703"/>
            <a:ext cx="8655476" cy="4248639"/>
            <a:chOff x="2184351" y="2045565"/>
            <a:chExt cx="8655476" cy="424863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D1FDF57-9C8B-4D88-A2D2-27F1A5362F08}"/>
                </a:ext>
              </a:extLst>
            </p:cNvPr>
            <p:cNvGrpSpPr/>
            <p:nvPr/>
          </p:nvGrpSpPr>
          <p:grpSpPr>
            <a:xfrm>
              <a:off x="5549195" y="2045565"/>
              <a:ext cx="2074330" cy="4248639"/>
              <a:chOff x="5549195" y="2045565"/>
              <a:chExt cx="2074330" cy="424863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4A299B3-A1D3-4ADF-A52D-A143EDF8DB66}"/>
                  </a:ext>
                </a:extLst>
              </p:cNvPr>
              <p:cNvGrpSpPr/>
              <p:nvPr/>
            </p:nvGrpSpPr>
            <p:grpSpPr>
              <a:xfrm>
                <a:off x="5782263" y="2045565"/>
                <a:ext cx="1512081" cy="1148389"/>
                <a:chOff x="5833393" y="2033427"/>
                <a:chExt cx="1512081" cy="1148389"/>
              </a:xfrm>
            </p:grpSpPr>
            <p:pic>
              <p:nvPicPr>
                <p:cNvPr id="37" name="Picture 2" descr="Police Icon of Flat style - Available in SVG, PNG, EPS, AI &amp; Icon fonts">
                  <a:extLst>
                    <a:ext uri="{FF2B5EF4-FFF2-40B4-BE49-F238E27FC236}">
                      <a16:creationId xmlns:a16="http://schemas.microsoft.com/office/drawing/2014/main" id="{202AA066-BDF5-4855-AB82-37314AFC0C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16" t="6978" r="7275" b="6136"/>
                <a:stretch/>
              </p:blipFill>
              <p:spPr bwMode="auto">
                <a:xfrm>
                  <a:off x="6230867" y="2033427"/>
                  <a:ext cx="813249" cy="8351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4A75F11-AA1D-433A-8A65-4375E6756493}"/>
                    </a:ext>
                  </a:extLst>
                </p:cNvPr>
                <p:cNvSpPr txBox="1"/>
                <p:nvPr/>
              </p:nvSpPr>
              <p:spPr>
                <a:xfrm>
                  <a:off x="5833393" y="2904817"/>
                  <a:ext cx="15120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>
                      <a:solidFill>
                        <a:schemeClr val="bg1"/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CCTV,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 경찰서 데이터</a:t>
                  </a: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C40C1804-639A-4542-98AE-3F4A3DD3FAF0}"/>
                  </a:ext>
                </a:extLst>
              </p:cNvPr>
              <p:cNvGrpSpPr/>
              <p:nvPr/>
            </p:nvGrpSpPr>
            <p:grpSpPr>
              <a:xfrm>
                <a:off x="5807912" y="3305900"/>
                <a:ext cx="1556897" cy="2615267"/>
                <a:chOff x="2412811" y="1889024"/>
                <a:chExt cx="2110132" cy="3307711"/>
              </a:xfrm>
            </p:grpSpPr>
            <p:pic>
              <p:nvPicPr>
                <p:cNvPr id="42" name="그림 41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421DFB82-1423-4131-A718-6CB7C4BA9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6789"/>
                <a:stretch/>
              </p:blipFill>
              <p:spPr>
                <a:xfrm>
                  <a:off x="2412815" y="1889024"/>
                  <a:ext cx="2110123" cy="1511301"/>
                </a:xfrm>
                <a:prstGeom prst="rect">
                  <a:avLst/>
                </a:prstGeom>
                <a:ln w="19050">
                  <a:solidFill>
                    <a:srgbClr val="92D050"/>
                  </a:solidFill>
                </a:ln>
              </p:spPr>
            </p:pic>
            <p:pic>
              <p:nvPicPr>
                <p:cNvPr id="43" name="그림 42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C56CE5F6-EA12-4B07-B448-9776CAAC60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3636" b="26352"/>
                <a:stretch/>
              </p:blipFill>
              <p:spPr>
                <a:xfrm>
                  <a:off x="2412811" y="3661193"/>
                  <a:ext cx="2110132" cy="1535542"/>
                </a:xfrm>
                <a:prstGeom prst="rect">
                  <a:avLst/>
                </a:prstGeom>
                <a:ln w="19050">
                  <a:solidFill>
                    <a:srgbClr val="92D050"/>
                  </a:solidFill>
                </a:ln>
              </p:spPr>
            </p:pic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EF22B4-8364-40C5-AE58-FAEA52119770}"/>
                  </a:ext>
                </a:extLst>
              </p:cNvPr>
              <p:cNvSpPr txBox="1"/>
              <p:nvPr/>
            </p:nvSpPr>
            <p:spPr>
              <a:xfrm>
                <a:off x="5549195" y="5993801"/>
                <a:ext cx="2074330" cy="300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중구 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CCTV, 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경찰서 위치 데이터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수집 </a:t>
                </a:r>
                <a:endPara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10C539A-C1BB-4B95-84F2-830C2DC4D293}"/>
                </a:ext>
              </a:extLst>
            </p:cNvPr>
            <p:cNvGrpSpPr/>
            <p:nvPr/>
          </p:nvGrpSpPr>
          <p:grpSpPr>
            <a:xfrm>
              <a:off x="8507538" y="2045565"/>
              <a:ext cx="2332289" cy="4248639"/>
              <a:chOff x="8507538" y="2045565"/>
              <a:chExt cx="2332289" cy="424863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21386BA-A150-4C53-A380-C04AD42E1B19}"/>
                  </a:ext>
                </a:extLst>
              </p:cNvPr>
              <p:cNvGrpSpPr/>
              <p:nvPr/>
            </p:nvGrpSpPr>
            <p:grpSpPr>
              <a:xfrm>
                <a:off x="9169379" y="2045565"/>
                <a:ext cx="986241" cy="1148389"/>
                <a:chOff x="9076321" y="2033427"/>
                <a:chExt cx="986241" cy="1148389"/>
              </a:xfrm>
            </p:grpSpPr>
            <p:pic>
              <p:nvPicPr>
                <p:cNvPr id="39" name="Picture 10" descr="Population png images | PNGWing">
                  <a:extLst>
                    <a:ext uri="{FF2B5EF4-FFF2-40B4-BE49-F238E27FC236}">
                      <a16:creationId xmlns:a16="http://schemas.microsoft.com/office/drawing/2014/main" id="{E978517B-2218-4DBF-95D1-F90C7B49FD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50556" y1="35833" x2="50556" y2="35833"/>
                              <a14:foregroundMark x1="76389" y1="46389" x2="76389" y2="46389"/>
                              <a14:foregroundMark x1="75833" y1="62500" x2="75833" y2="62500"/>
                              <a14:foregroundMark x1="23889" y1="66944" x2="23889" y2="66944"/>
                              <a14:foregroundMark x1="26667" y1="43056" x2="26667" y2="4305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005" t="25042" r="10944" b="8192"/>
                <a:stretch/>
              </p:blipFill>
              <p:spPr bwMode="auto">
                <a:xfrm>
                  <a:off x="9098689" y="2033427"/>
                  <a:ext cx="963873" cy="83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90566C8-0DE7-4D05-BFC2-A9D373C572B1}"/>
                    </a:ext>
                  </a:extLst>
                </p:cNvPr>
                <p:cNvSpPr txBox="1"/>
                <p:nvPr/>
              </p:nvSpPr>
              <p:spPr>
                <a:xfrm>
                  <a:off x="9076321" y="2904817"/>
                  <a:ext cx="90281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인구 데이터</a:t>
                  </a: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AD5D89E-1ED8-442B-8275-03E33C02E3EE}"/>
                  </a:ext>
                </a:extLst>
              </p:cNvPr>
              <p:cNvSpPr txBox="1"/>
              <p:nvPr/>
            </p:nvSpPr>
            <p:spPr>
              <a:xfrm>
                <a:off x="8507538" y="5993801"/>
                <a:ext cx="2332289" cy="300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행정동 별 유동인구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거주인구 데이터 수집</a:t>
                </a:r>
                <a:endPara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7FEC051A-AC74-4FD5-B9FB-4DC61B4C0998}"/>
                  </a:ext>
                </a:extLst>
              </p:cNvPr>
              <p:cNvGrpSpPr/>
              <p:nvPr/>
            </p:nvGrpSpPr>
            <p:grpSpPr>
              <a:xfrm>
                <a:off x="8889091" y="3307301"/>
                <a:ext cx="1558800" cy="2617200"/>
                <a:chOff x="2436718" y="1975289"/>
                <a:chExt cx="2124652" cy="3339916"/>
              </a:xfrm>
            </p:grpSpPr>
            <p:pic>
              <p:nvPicPr>
                <p:cNvPr id="47" name="그림 46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CE023494-14B4-468E-B7CD-24B7BF32B3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1066" b="34469"/>
                <a:stretch/>
              </p:blipFill>
              <p:spPr>
                <a:xfrm>
                  <a:off x="2436718" y="1975289"/>
                  <a:ext cx="2110115" cy="1629105"/>
                </a:xfrm>
                <a:prstGeom prst="rect">
                  <a:avLst/>
                </a:prstGeom>
                <a:ln w="19050">
                  <a:solidFill>
                    <a:srgbClr val="92D050"/>
                  </a:solidFill>
                </a:ln>
              </p:spPr>
            </p:pic>
            <p:pic>
              <p:nvPicPr>
                <p:cNvPr id="48" name="그림 47" descr="테이블이(가) 표시된 사진&#10;&#10;자동 생성된 설명">
                  <a:extLst>
                    <a:ext uri="{FF2B5EF4-FFF2-40B4-BE49-F238E27FC236}">
                      <a16:creationId xmlns:a16="http://schemas.microsoft.com/office/drawing/2014/main" id="{7161C612-640B-4002-AEA7-D2909A678F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b="30157"/>
                <a:stretch/>
              </p:blipFill>
              <p:spPr>
                <a:xfrm>
                  <a:off x="2451254" y="3763840"/>
                  <a:ext cx="2110116" cy="1551365"/>
                </a:xfrm>
                <a:prstGeom prst="rect">
                  <a:avLst/>
                </a:prstGeom>
                <a:ln w="19050">
                  <a:solidFill>
                    <a:srgbClr val="92D050"/>
                  </a:solidFill>
                </a:ln>
              </p:spPr>
            </p:pic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007D270-3841-4A73-AF64-6B2FA120E804}"/>
                </a:ext>
              </a:extLst>
            </p:cNvPr>
            <p:cNvGrpSpPr/>
            <p:nvPr/>
          </p:nvGrpSpPr>
          <p:grpSpPr>
            <a:xfrm>
              <a:off x="2184351" y="2045565"/>
              <a:ext cx="3198106" cy="3645650"/>
              <a:chOff x="2184351" y="2045565"/>
              <a:chExt cx="3198106" cy="3645650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3FC59E6B-2304-466B-9E26-CFB8DE3D1C18}"/>
                  </a:ext>
                </a:extLst>
              </p:cNvPr>
              <p:cNvGrpSpPr/>
              <p:nvPr/>
            </p:nvGrpSpPr>
            <p:grpSpPr>
              <a:xfrm>
                <a:off x="3004488" y="2045565"/>
                <a:ext cx="998857" cy="1148389"/>
                <a:chOff x="2911430" y="2033427"/>
                <a:chExt cx="998857" cy="1148389"/>
              </a:xfrm>
            </p:grpSpPr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EA7586AA-ED13-4BAD-BCFB-50C842B33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56375" y1="41875" x2="65625" y2="47000"/>
                              <a14:foregroundMark x1="45500" y1="34750" x2="46500" y2="35375"/>
                              <a14:foregroundMark x1="59000" y1="29000" x2="59000" y2="29000"/>
                              <a14:foregroundMark x1="71750" y1="34750" x2="71750" y2="34750"/>
                              <a14:foregroundMark x1="77875" y1="47875" x2="77875" y2="47875"/>
                              <a14:foregroundMark x1="71500" y1="61375" x2="71500" y2="6137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014" t="25396" r="18820" b="27476"/>
                <a:stretch/>
              </p:blipFill>
              <p:spPr>
                <a:xfrm>
                  <a:off x="2929398" y="2033427"/>
                  <a:ext cx="962921" cy="835200"/>
                </a:xfrm>
                <a:prstGeom prst="rect">
                  <a:avLst/>
                </a:prstGeom>
              </p:spPr>
            </p:pic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4682D3E-5206-4939-9EFC-2FAEA6146C71}"/>
                    </a:ext>
                  </a:extLst>
                </p:cNvPr>
                <p:cNvSpPr txBox="1"/>
                <p:nvPr/>
              </p:nvSpPr>
              <p:spPr>
                <a:xfrm>
                  <a:off x="2911430" y="2904817"/>
                  <a:ext cx="9988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  <a:latin typeface="KoPub돋움체_Pro Medium" panose="020B0600000101010101" charset="-127"/>
                      <a:ea typeface="KoPub돋움체_Pro Medium" panose="020B0600000101010101" charset="-127"/>
                    </a:rPr>
                    <a:t>날씨 데이터</a:t>
                  </a:r>
                </a:p>
              </p:txBody>
            </p:sp>
          </p:grpSp>
          <p:pic>
            <p:nvPicPr>
              <p:cNvPr id="49" name="그림 48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D1EA83E3-25E3-4102-A85B-07E0038C92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-2"/>
              <a:stretch/>
            </p:blipFill>
            <p:spPr>
              <a:xfrm>
                <a:off x="2481988" y="3305900"/>
                <a:ext cx="2043855" cy="1511301"/>
              </a:xfrm>
              <a:prstGeom prst="rect">
                <a:avLst/>
              </a:prstGeom>
              <a:ln w="19050">
                <a:solidFill>
                  <a:srgbClr val="92D050"/>
                </a:solidFill>
              </a:ln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A76784-D980-4301-818C-A1DCC82A7564}"/>
                  </a:ext>
                </a:extLst>
              </p:cNvPr>
              <p:cNvSpPr txBox="1"/>
              <p:nvPr/>
            </p:nvSpPr>
            <p:spPr>
              <a:xfrm>
                <a:off x="2184351" y="4929147"/>
                <a:ext cx="3198106" cy="76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기상청 제공 원본 데이터 수집</a:t>
                </a:r>
                <a:endPara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2014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년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~ 2019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년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1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시간 단위 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관측 데이터</a:t>
                </a:r>
                <a:endPara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기온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강수량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풍속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, 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습도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등 필요한 데이터 정제</a:t>
                </a:r>
                <a:endPara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85CC54-CAF7-4241-B605-76CEF0C69E90}"/>
              </a:ext>
            </a:extLst>
          </p:cNvPr>
          <p:cNvSpPr txBox="1"/>
          <p:nvPr/>
        </p:nvSpPr>
        <p:spPr>
          <a:xfrm>
            <a:off x="2613344" y="5673320"/>
            <a:ext cx="29543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Ranson</a:t>
            </a:r>
            <a:r>
              <a:rPr lang="en-US" altLang="ko-KR" sz="7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(2014), </a:t>
            </a:r>
            <a:r>
              <a:rPr lang="en-US" altLang="ko-KR" sz="7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Horrocks</a:t>
            </a:r>
            <a:r>
              <a:rPr lang="en-US" altLang="ko-KR" sz="7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and </a:t>
            </a:r>
            <a:r>
              <a:rPr lang="en-US" altLang="ko-KR" sz="7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Menclova</a:t>
            </a:r>
            <a:r>
              <a:rPr lang="en-US" altLang="ko-KR" sz="7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(2011), </a:t>
            </a:r>
            <a:r>
              <a:rPr lang="en-US" altLang="ko-KR" sz="7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Elleng</a:t>
            </a:r>
            <a:r>
              <a:rPr lang="en-US" altLang="ko-KR" sz="7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and Cohn 1990) </a:t>
            </a:r>
            <a:endParaRPr lang="ko-KR" altLang="en-US" sz="7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498FCA-1FA1-4B40-9B89-53EA1681DA64}"/>
              </a:ext>
            </a:extLst>
          </p:cNvPr>
          <p:cNvSpPr txBox="1"/>
          <p:nvPr/>
        </p:nvSpPr>
        <p:spPr>
          <a:xfrm>
            <a:off x="8750298" y="6275614"/>
            <a:ext cx="2954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Open Sans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Reginald E. Watts</a:t>
            </a:r>
            <a:r>
              <a:rPr lang="en-US" altLang="ko-KR" sz="800" b="0" i="0" u="none" strike="noStrike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Open Sans" panose="020B0604020202020204" pitchFamily="34" charset="0"/>
              </a:rPr>
              <a:t> (2012)</a:t>
            </a:r>
            <a:endParaRPr lang="ko-KR" altLang="en-US" sz="7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6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4" y="474341"/>
            <a:ext cx="5579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Step.1 :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예측 지도 생성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34550-A80C-489C-8448-209E41259692}"/>
              </a:ext>
            </a:extLst>
          </p:cNvPr>
          <p:cNvSpPr/>
          <p:nvPr/>
        </p:nvSpPr>
        <p:spPr>
          <a:xfrm>
            <a:off x="2184351" y="13308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수집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–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451995-D7F1-4468-9A5D-4E7A8BAF5E95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A1CD22-546A-498F-953C-8B9CB285A3CA}"/>
              </a:ext>
            </a:extLst>
          </p:cNvPr>
          <p:cNvGrpSpPr/>
          <p:nvPr/>
        </p:nvGrpSpPr>
        <p:grpSpPr>
          <a:xfrm>
            <a:off x="1776613" y="2706211"/>
            <a:ext cx="3131062" cy="2221883"/>
            <a:chOff x="2009211" y="-556410"/>
            <a:chExt cx="3131062" cy="222188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BF6A94E-9654-4C14-9326-1699E055E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274" b="94294" l="4766" r="94688">
                          <a14:foregroundMark x1="10234" y1="42368" x2="4766" y2="65193"/>
                          <a14:foregroundMark x1="85234" y1="9700" x2="90078" y2="8274"/>
                          <a14:foregroundMark x1="94688" y1="30956" x2="92734" y2="35806"/>
                          <a14:foregroundMark x1="66563" y1="94294" x2="66094" y2="9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9" t="4885" r="3438" b="1498"/>
            <a:stretch/>
          </p:blipFill>
          <p:spPr>
            <a:xfrm>
              <a:off x="2259048" y="-556410"/>
              <a:ext cx="2456787" cy="132667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C45B242-5645-4249-B4BC-DD85B0D56012}"/>
                </a:ext>
              </a:extLst>
            </p:cNvPr>
            <p:cNvSpPr txBox="1"/>
            <p:nvPr/>
          </p:nvSpPr>
          <p:spPr>
            <a:xfrm>
              <a:off x="2009211" y="769394"/>
              <a:ext cx="3131062" cy="8960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실제 데이터 수집에 어려움이 있음</a:t>
              </a:r>
              <a:r>
                <a:rPr lang="en-US" altLang="ko-KR" sz="11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(</a:t>
              </a:r>
              <a:r>
                <a:rPr lang="ko-KR" altLang="en-US" sz="11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보안상</a:t>
              </a:r>
              <a:r>
                <a:rPr lang="en-US" altLang="ko-KR" sz="11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)</a:t>
              </a: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2014-2019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년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5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대 범죄 발생횟수 통계와 시간대별 범죄 통계를 반영하여 데이터를 </a:t>
              </a:r>
              <a:r>
                <a:rPr lang="ko-KR" altLang="en-US" sz="12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생성</a:t>
              </a:r>
              <a:endPara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F7F0E26-44C4-43D7-9344-007B03788F05}"/>
              </a:ext>
            </a:extLst>
          </p:cNvPr>
          <p:cNvGrpSpPr/>
          <p:nvPr/>
        </p:nvGrpSpPr>
        <p:grpSpPr>
          <a:xfrm>
            <a:off x="5725722" y="2706211"/>
            <a:ext cx="6350168" cy="1981139"/>
            <a:chOff x="3790048" y="4412737"/>
            <a:chExt cx="6350168" cy="198113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CD8B045-F90B-42C6-BE69-86C91B42050B}"/>
                </a:ext>
              </a:extLst>
            </p:cNvPr>
            <p:cNvGrpSpPr/>
            <p:nvPr/>
          </p:nvGrpSpPr>
          <p:grpSpPr>
            <a:xfrm>
              <a:off x="3790048" y="4412737"/>
              <a:ext cx="2692627" cy="1981139"/>
              <a:chOff x="3542349" y="4412737"/>
              <a:chExt cx="2692627" cy="198113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963B20-3C86-4D73-B194-5B2238900D0F}"/>
                  </a:ext>
                </a:extLst>
              </p:cNvPr>
              <p:cNvSpPr txBox="1"/>
              <p:nvPr/>
            </p:nvSpPr>
            <p:spPr>
              <a:xfrm>
                <a:off x="3542349" y="5862640"/>
                <a:ext cx="2692627" cy="531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2014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년 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~ 2019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년 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5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대 범죄 통계 기반</a:t>
                </a:r>
                <a:endPara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시간대별 범죄 발생 통계 기반</a:t>
                </a:r>
                <a:endPara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FA9BA96F-308A-442E-A14C-B6254E1DDDB6}"/>
                  </a:ext>
                </a:extLst>
              </p:cNvPr>
              <p:cNvGrpSpPr/>
              <p:nvPr/>
            </p:nvGrpSpPr>
            <p:grpSpPr>
              <a:xfrm>
                <a:off x="3661062" y="4412737"/>
                <a:ext cx="2455200" cy="1501455"/>
                <a:chOff x="3661062" y="4412737"/>
                <a:chExt cx="2455200" cy="1501455"/>
              </a:xfrm>
            </p:grpSpPr>
            <p:pic>
              <p:nvPicPr>
                <p:cNvPr id="38" name="그림 37" descr="화살이(가) 표시된 사진&#10;&#10;자동 생성된 설명">
                  <a:extLst>
                    <a:ext uri="{FF2B5EF4-FFF2-40B4-BE49-F238E27FC236}">
                      <a16:creationId xmlns:a16="http://schemas.microsoft.com/office/drawing/2014/main" id="{87C9C119-831C-48A6-986D-B2243FEEC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763" b="94532" l="4728" r="97436">
                              <a14:foregroundMark x1="9455" y1="42734" x2="8574" y2="50216"/>
                              <a14:foregroundMark x1="4888" y1="51799" x2="4728" y2="59712"/>
                              <a14:foregroundMark x1="88061" y1="7626" x2="89343" y2="12950"/>
                              <a14:foregroundMark x1="94391" y1="30216" x2="92788" y2="35683"/>
                              <a14:foregroundMark x1="97276" y1="28921" x2="97276" y2="28921"/>
                              <a14:foregroundMark x1="97436" y1="28058" x2="97436" y2="28058"/>
                              <a14:foregroundMark x1="67708" y1="92086" x2="67788" y2="91223"/>
                              <a14:foregroundMark x1="66106" y1="94676" x2="66106" y2="93237"/>
                              <a14:foregroundMark x1="92468" y1="8201" x2="92308" y2="9353"/>
                              <a14:foregroundMark x1="92468" y1="6763" x2="92708" y2="73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3" t="4268" r="2153" b="3761"/>
                <a:stretch/>
              </p:blipFill>
              <p:spPr>
                <a:xfrm>
                  <a:off x="3661062" y="4412737"/>
                  <a:ext cx="2455200" cy="1150761"/>
                </a:xfrm>
                <a:prstGeom prst="rect">
                  <a:avLst/>
                </a:prstGeom>
              </p:spPr>
            </p:pic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0B6302-4F37-4818-B340-33CCFC9D77CE}"/>
                    </a:ext>
                  </a:extLst>
                </p:cNvPr>
                <p:cNvSpPr txBox="1"/>
                <p:nvPr/>
              </p:nvSpPr>
              <p:spPr>
                <a:xfrm>
                  <a:off x="4239966" y="5572111"/>
                  <a:ext cx="1297392" cy="3420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ko-KR" altLang="en-US" sz="12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랜덤 데이터</a:t>
                  </a: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2D1315D-CD44-4CCB-9CF6-7D4F27B6F15C}"/>
                </a:ext>
              </a:extLst>
            </p:cNvPr>
            <p:cNvGrpSpPr/>
            <p:nvPr/>
          </p:nvGrpSpPr>
          <p:grpSpPr>
            <a:xfrm>
              <a:off x="7009154" y="4412737"/>
              <a:ext cx="3131062" cy="1981139"/>
              <a:chOff x="7319803" y="4412737"/>
              <a:chExt cx="3131062" cy="198113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EF9737-599E-4FBC-9234-B91D58385207}"/>
                  </a:ext>
                </a:extLst>
              </p:cNvPr>
              <p:cNvSpPr txBox="1"/>
              <p:nvPr/>
            </p:nvSpPr>
            <p:spPr>
              <a:xfrm>
                <a:off x="7319803" y="5862640"/>
                <a:ext cx="3131062" cy="531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CCTV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↓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경찰서↓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유동인구↑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거주인구↑ 그리드 선별</a:t>
                </a:r>
                <a:endPara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연도별 </a:t>
                </a:r>
                <a:r>
                  <a:rPr lang="en-US" altLang="ko-KR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2000</a:t>
                </a:r>
                <a:r>
                  <a:rPr lang="ko-KR" altLang="en-US" sz="1000" dirty="0">
                    <a:solidFill>
                      <a:schemeClr val="bg1">
                        <a:lumMod val="85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건의 범죄 사례 추가</a:t>
                </a:r>
                <a:endPara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A3F6F4F-BD69-4473-A81D-2EC54A7408FD}"/>
                  </a:ext>
                </a:extLst>
              </p:cNvPr>
              <p:cNvGrpSpPr/>
              <p:nvPr/>
            </p:nvGrpSpPr>
            <p:grpSpPr>
              <a:xfrm>
                <a:off x="7657734" y="4412737"/>
                <a:ext cx="2455200" cy="1501455"/>
                <a:chOff x="7573464" y="4412737"/>
                <a:chExt cx="2455200" cy="1501455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995CAA48-17EE-4FA4-8F70-3367DF9B4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4399" b="95308" l="1680" r="95920">
                              <a14:foregroundMark x1="10240" y1="22434" x2="10480" y2="27566"/>
                              <a14:foregroundMark x1="9920" y1="40323" x2="4880" y2="60557"/>
                              <a14:foregroundMark x1="1840" y1="57038" x2="2160" y2="64076"/>
                              <a14:foregroundMark x1="1840" y1="45601" x2="1680" y2="48534"/>
                              <a14:foregroundMark x1="82160" y1="10704" x2="91200" y2="4545"/>
                              <a14:foregroundMark x1="95440" y1="29179" x2="94080" y2="33431"/>
                              <a14:foregroundMark x1="66800" y1="95308" x2="67040" y2="91056"/>
                              <a14:foregroundMark x1="95520" y1="31525" x2="95920" y2="3137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3" t="2971" r="2725" b="2418"/>
                <a:stretch/>
              </p:blipFill>
              <p:spPr>
                <a:xfrm>
                  <a:off x="7573464" y="4412737"/>
                  <a:ext cx="2455200" cy="1191883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BB94530-0C6D-4924-916E-557DD9557365}"/>
                    </a:ext>
                  </a:extLst>
                </p:cNvPr>
                <p:cNvSpPr txBox="1"/>
                <p:nvPr/>
              </p:nvSpPr>
              <p:spPr>
                <a:xfrm>
                  <a:off x="8152368" y="5572111"/>
                  <a:ext cx="1297392" cy="3420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ctr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ko-KR" altLang="en-US" sz="12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경향성 데이터</a:t>
                  </a: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</p:grpSp>
        </p:grpSp>
      </p:grpSp>
      <p:sp>
        <p:nvSpPr>
          <p:cNvPr id="12" name="십자형 11">
            <a:extLst>
              <a:ext uri="{FF2B5EF4-FFF2-40B4-BE49-F238E27FC236}">
                <a16:creationId xmlns:a16="http://schemas.microsoft.com/office/drawing/2014/main" id="{227C13D3-0C7B-464F-BC59-C01900E9D9C6}"/>
              </a:ext>
            </a:extLst>
          </p:cNvPr>
          <p:cNvSpPr/>
          <p:nvPr/>
        </p:nvSpPr>
        <p:spPr>
          <a:xfrm>
            <a:off x="8418349" y="3012742"/>
            <a:ext cx="580267" cy="531236"/>
          </a:xfrm>
          <a:prstGeom prst="plus">
            <a:avLst>
              <a:gd name="adj" fmla="val 36823"/>
            </a:avLst>
          </a:prstGeom>
          <a:solidFill>
            <a:schemeClr val="accent4">
              <a:alpha val="7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6FA83D-2039-46C9-AC0E-B01C3DE9CD19}"/>
              </a:ext>
            </a:extLst>
          </p:cNvPr>
          <p:cNvSpPr/>
          <p:nvPr/>
        </p:nvSpPr>
        <p:spPr>
          <a:xfrm>
            <a:off x="4792072" y="3036932"/>
            <a:ext cx="558686" cy="136963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0EBB71-3817-4777-A578-C06FB70231A1}"/>
              </a:ext>
            </a:extLst>
          </p:cNvPr>
          <p:cNvSpPr/>
          <p:nvPr/>
        </p:nvSpPr>
        <p:spPr>
          <a:xfrm>
            <a:off x="4792072" y="3257378"/>
            <a:ext cx="558686" cy="136963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0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3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4" y="474341"/>
            <a:ext cx="5579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Step.1 :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지도 생성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934550-A80C-489C-8448-209E41259692}"/>
              </a:ext>
            </a:extLst>
          </p:cNvPr>
          <p:cNvSpPr/>
          <p:nvPr/>
        </p:nvSpPr>
        <p:spPr>
          <a:xfrm>
            <a:off x="2184351" y="13308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수집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451995-D7F1-4468-9A5D-4E7A8BAF5E95}"/>
              </a:ext>
            </a:extLst>
          </p:cNvPr>
          <p:cNvCxnSpPr>
            <a:cxnSpLocks/>
          </p:cNvCxnSpPr>
          <p:nvPr/>
        </p:nvCxnSpPr>
        <p:spPr>
          <a:xfrm>
            <a:off x="1516566" y="606237"/>
            <a:ext cx="0" cy="58754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CDDD4496-E466-4AE6-86C6-74660D5E6C4E}"/>
              </a:ext>
            </a:extLst>
          </p:cNvPr>
          <p:cNvSpPr/>
          <p:nvPr/>
        </p:nvSpPr>
        <p:spPr>
          <a:xfrm>
            <a:off x="4953016" y="3237020"/>
            <a:ext cx="436949" cy="184407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20B0600000101010101" charset="-127"/>
              <a:ea typeface="KoPub돋움체_Pro Medium" panose="020B0600000101010101" charset="-127"/>
            </a:endParaRPr>
          </a:p>
        </p:txBody>
      </p:sp>
      <p:pic>
        <p:nvPicPr>
          <p:cNvPr id="52" name="그림 51" descr="지도이(가) 표시된 사진&#10;&#10;자동 생성된 설명">
            <a:extLst>
              <a:ext uri="{FF2B5EF4-FFF2-40B4-BE49-F238E27FC236}">
                <a16:creationId xmlns:a16="http://schemas.microsoft.com/office/drawing/2014/main" id="{4150D315-EBED-4618-865C-AC1FD8F462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4" b="92350" l="8700" r="91500">
                        <a14:foregroundMark x1="10200" y1="47541" x2="9000" y2="45537"/>
                        <a14:foregroundMark x1="8700" y1="58470" x2="8700" y2="64663"/>
                        <a14:foregroundMark x1="68900" y1="92350" x2="67800" y2="88889"/>
                        <a14:foregroundMark x1="91500" y1="32605" x2="90200" y2="4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87" t="7674" r="5393" b="3837"/>
          <a:stretch/>
        </p:blipFill>
        <p:spPr>
          <a:xfrm>
            <a:off x="2729549" y="2811470"/>
            <a:ext cx="2140343" cy="109208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8244317-8FA9-4253-BAD0-F551583A2250}"/>
              </a:ext>
            </a:extLst>
          </p:cNvPr>
          <p:cNvSpPr txBox="1"/>
          <p:nvPr/>
        </p:nvSpPr>
        <p:spPr>
          <a:xfrm>
            <a:off x="2997967" y="3962492"/>
            <a:ext cx="1495393" cy="34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서울특별시 중구 지도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8087ED06-EB3E-4835-B0C7-0A1AF82942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88" b="91971" l="2803" r="96950">
                        <a14:foregroundMark x1="4946" y1="65401" x2="4946" y2="55620"/>
                        <a14:foregroundMark x1="4946" y1="55620" x2="6678" y2="46131"/>
                        <a14:foregroundMark x1="6678" y1="46131" x2="9893" y2="43358"/>
                        <a14:foregroundMark x1="2885" y1="41898" x2="2885" y2="45401"/>
                        <a14:foregroundMark x1="3215" y1="54891" x2="3215" y2="63066"/>
                        <a14:foregroundMark x1="67848" y1="87445" x2="69415" y2="91971"/>
                        <a14:foregroundMark x1="90767" y1="48759" x2="90684" y2="37810"/>
                        <a14:foregroundMark x1="90684" y1="37810" x2="93817" y2="29927"/>
                        <a14:foregroundMark x1="93817" y1="29927" x2="90684" y2="22336"/>
                        <a14:foregroundMark x1="90684" y1="22336" x2="91096" y2="13139"/>
                        <a14:foregroundMark x1="91096" y1="13139" x2="86150" y2="13431"/>
                        <a14:foregroundMark x1="97032" y1="27591" x2="93157" y2="32847"/>
                        <a14:foregroundMark x1="91756" y1="4088" x2="87387" y2="9635"/>
                        <a14:foregroundMark x1="87387" y1="9635" x2="87304" y2="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" r="1628" b="4156"/>
          <a:stretch/>
        </p:blipFill>
        <p:spPr>
          <a:xfrm>
            <a:off x="5537676" y="2832706"/>
            <a:ext cx="2155839" cy="109208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986D6D7-2EDC-495A-B2E3-D46FAC1F7CD7}"/>
              </a:ext>
            </a:extLst>
          </p:cNvPr>
          <p:cNvSpPr txBox="1"/>
          <p:nvPr/>
        </p:nvSpPr>
        <p:spPr>
          <a:xfrm>
            <a:off x="5560351" y="3962492"/>
            <a:ext cx="1954680" cy="34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(1107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개의 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Grid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로 변환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50A0C702-3885-48A9-987A-6593FEFE3C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235"/>
          <a:stretch/>
        </p:blipFill>
        <p:spPr>
          <a:xfrm>
            <a:off x="8305887" y="2322445"/>
            <a:ext cx="3296696" cy="3204698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E870322-22FC-4092-B8F7-08360DFF19ED}"/>
              </a:ext>
            </a:extLst>
          </p:cNvPr>
          <p:cNvSpPr txBox="1"/>
          <p:nvPr/>
        </p:nvSpPr>
        <p:spPr>
          <a:xfrm>
            <a:off x="9422017" y="1840340"/>
            <a:ext cx="1064435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383666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6966</TotalTime>
  <Words>1042</Words>
  <Application>Microsoft Office PowerPoint</Application>
  <PresentationFormat>와이드스크린</PresentationFormat>
  <Paragraphs>242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KoPub돋움체_Pro Medium</vt:lpstr>
      <vt:lpstr>Microsoft YaHei UI</vt:lpstr>
      <vt:lpstr>Arial</vt:lpstr>
      <vt:lpstr>맑은 고딕</vt:lpstr>
      <vt:lpstr>Open Sans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류형주</cp:lastModifiedBy>
  <cp:revision>821</cp:revision>
  <dcterms:created xsi:type="dcterms:W3CDTF">2018-08-02T07:05:36Z</dcterms:created>
  <dcterms:modified xsi:type="dcterms:W3CDTF">2021-06-16T08:07:48Z</dcterms:modified>
</cp:coreProperties>
</file>